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2" r:id="rId2"/>
    <p:sldId id="265" r:id="rId3"/>
    <p:sldId id="266" r:id="rId4"/>
    <p:sldId id="269" r:id="rId5"/>
    <p:sldId id="270" r:id="rId6"/>
    <p:sldId id="268" r:id="rId7"/>
    <p:sldId id="267" r:id="rId8"/>
    <p:sldId id="272" r:id="rId9"/>
    <p:sldId id="274" r:id="rId10"/>
  </p:sldIdLst>
  <p:sldSz cx="12192000" cy="6858000"/>
  <p:notesSz cx="6797675" cy="9928225"/>
  <p:defaultTextStyle>
    <a:defPPr>
      <a:defRPr lang="en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859"/>
    <p:restoredTop sz="94724"/>
  </p:normalViewPr>
  <p:slideViewPr>
    <p:cSldViewPr snapToGrid="0" snapToObjects="1">
      <p:cViewPr varScale="1">
        <p:scale>
          <a:sx n="103" d="100"/>
          <a:sy n="103" d="100"/>
        </p:scale>
        <p:origin x="13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7F2D73-01F7-4964-BBB3-F0F1AD0923E9}" type="datetimeFigureOut">
              <a:rPr lang="sl-SI" smtClean="0"/>
              <a:t>2. 02. 2021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CAD3B2-AC99-4696-B6CB-329E9AE5BE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5384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AC67DA-5E9E-154D-ADDA-AF186E2E4A29}" type="datetimeFigureOut">
              <a:rPr lang="en-SI" smtClean="0"/>
              <a:t>02/02/2021</a:t>
            </a:fld>
            <a:endParaRPr lang="en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9B6C2-04CE-7645-BD20-9589EC987A55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562982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A9B6C2-04CE-7645-BD20-9589EC987A55}" type="slidenum">
              <a:rPr lang="en-SI" smtClean="0"/>
              <a:t>1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566611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31A12-4F68-7449-B8F3-47E5A71F6D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40BAAB-D669-9844-9A5E-B1227A13A1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83C74E-7E17-F947-A355-215FA1BB7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AAAF-3946-C14E-9B02-CBD3048AE814}" type="datetimeFigureOut">
              <a:rPr lang="en-SI" smtClean="0"/>
              <a:t>02/02/2021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EE36D-3080-3849-A880-0BB895215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36EE6-7439-BD4F-83A5-40FD26E62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DD9B-1545-9047-9BCA-D5E43310B35D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990564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5A415-8037-514D-AE7C-6E0440DB0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DFD1F3-B2AE-1147-8AD7-27AEA89DDB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F369F-D2E3-9749-BC10-BB5252909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AAAF-3946-C14E-9B02-CBD3048AE814}" type="datetimeFigureOut">
              <a:rPr lang="en-SI" smtClean="0"/>
              <a:t>02/02/2021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AE781-D4DA-A642-8921-0CB5001D8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3EA042-D50F-7B4A-8567-33F25CFBB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DD9B-1545-9047-9BCA-D5E43310B35D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617534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33E830-99DF-7945-BFA0-A89DBB4420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2201B2-0AF4-9241-BDD1-E077CAF04E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447D09-B04B-294B-97BD-1B2C53D61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AAAF-3946-C14E-9B02-CBD3048AE814}" type="datetimeFigureOut">
              <a:rPr lang="en-SI" smtClean="0"/>
              <a:t>02/02/2021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08CCFD-245B-8B4F-9E12-B6CB749F2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FA9B80-C5C1-0449-8261-0BC78DCFC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DD9B-1545-9047-9BCA-D5E43310B35D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719421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6A3F9-C3C6-1042-8224-86E00F920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EBCA4-18F7-5448-BC91-624507164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1941B-4422-8546-8268-F70C4CBE1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AAAF-3946-C14E-9B02-CBD3048AE814}" type="datetimeFigureOut">
              <a:rPr lang="en-SI" smtClean="0"/>
              <a:t>02/02/2021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CCEC6D-69E6-9D44-8BD3-42EEA7938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90A36-9527-4747-90E1-7736C970E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DD9B-1545-9047-9BCA-D5E43310B35D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372526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2FA70-3FA7-3E41-B4FA-5760B01C2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520930-D24D-3347-B2B3-382577ED5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E1B36-0D2F-814A-8BE6-343704914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AAAF-3946-C14E-9B02-CBD3048AE814}" type="datetimeFigureOut">
              <a:rPr lang="en-SI" smtClean="0"/>
              <a:t>02/02/2021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344D60-EA25-4E43-A29D-11AD76EE5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DEB47B-ABD6-224E-877F-43A101FC6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DD9B-1545-9047-9BCA-D5E43310B35D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948413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19305-735D-384F-A564-EAC8B1D49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EE47E-6736-FB43-930F-327CDEE57D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3808BC-8D66-D046-B778-C2D0150CD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1BB314-4E90-9A4D-A3BE-8871A7DD4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AAAF-3946-C14E-9B02-CBD3048AE814}" type="datetimeFigureOut">
              <a:rPr lang="en-SI" smtClean="0"/>
              <a:t>02/02/2021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F4D6BA-220B-5747-B23A-7D2B15FBB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87156-2BEE-AF42-86A4-261F928D3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DD9B-1545-9047-9BCA-D5E43310B35D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35002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9CD7B-726B-9448-976A-BB660B585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5AB66-7EEF-3F45-898B-B58BE41292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D25DA0-B7D9-C44B-ABAA-6C082F50FC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715203-2186-C249-8A36-2CAFF6983F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47D27C-6932-5A44-8641-5EE85C872B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1E051D-83CB-964B-AC64-F0CE458B5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AAAF-3946-C14E-9B02-CBD3048AE814}" type="datetimeFigureOut">
              <a:rPr lang="en-SI" smtClean="0"/>
              <a:t>02/02/2021</a:t>
            </a:fld>
            <a:endParaRPr lang="en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047DAD-FCF5-C84C-ABE0-33A0242BB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1F40CD-9822-A640-8026-920E73A02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DD9B-1545-9047-9BCA-D5E43310B35D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459902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BAFAC-F575-7A4F-9766-2FF547F97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5DB333-8F30-0A47-9794-ACCA26065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AAAF-3946-C14E-9B02-CBD3048AE814}" type="datetimeFigureOut">
              <a:rPr lang="en-SI" smtClean="0"/>
              <a:t>02/02/2021</a:t>
            </a:fld>
            <a:endParaRPr lang="en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3B8EAB-CA41-A946-9554-2545AE474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97BED-E71F-D142-A5DB-A29CF89FC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DD9B-1545-9047-9BCA-D5E43310B35D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560144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4E8E91-0AAD-944A-ABC8-AA8469B80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AAAF-3946-C14E-9B02-CBD3048AE814}" type="datetimeFigureOut">
              <a:rPr lang="en-SI" smtClean="0"/>
              <a:t>02/02/2021</a:t>
            </a:fld>
            <a:endParaRPr lang="en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863E1E-405C-E54F-9167-E261B902C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2444F-BC2F-6742-B92F-A8A55C249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DD9B-1545-9047-9BCA-D5E43310B35D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540403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D920F-9D64-A34C-86F0-3D4668FA5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F251F-5451-C046-874F-472381BE9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761E5-8D02-3C40-B95D-9CEF21536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E58E04-AFC5-F44C-87C2-569813B4D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AAAF-3946-C14E-9B02-CBD3048AE814}" type="datetimeFigureOut">
              <a:rPr lang="en-SI" smtClean="0"/>
              <a:t>02/02/2021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0A523F-F9FD-5D4B-8DA1-CF7FC15EB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FA5A3D-97D6-6145-9499-8E94B0AC1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DD9B-1545-9047-9BCA-D5E43310B35D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522726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1E95F-2DED-CA41-9B1B-EFF791C90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8BA1BF-13EB-E947-A686-6138DE2B9B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A4570-56E3-8449-9F3C-C8F6F2AFC6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A406F3-AEF4-DE44-B45D-D11D410FE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1AAAF-3946-C14E-9B02-CBD3048AE814}" type="datetimeFigureOut">
              <a:rPr lang="en-SI" smtClean="0"/>
              <a:t>02/02/2021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4FFAD1-621A-9542-8C06-BA88B96F4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24362E-21E1-8143-BDF6-65A76D205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7DD9B-1545-9047-9BCA-D5E43310B35D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913456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34B2DA-3A7C-BF46-945D-CAED2604E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FAF191-08A5-0F4E-9521-432CC088C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B9D47-689D-B643-A4E6-9D49C368E8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1AAAF-3946-C14E-9B02-CBD3048AE814}" type="datetimeFigureOut">
              <a:rPr lang="en-SI" smtClean="0"/>
              <a:t>02/02/2021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0968C2-F38E-7F41-9767-6A4AF15D46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C94752-8BE2-3C4B-B6B3-9EA75C9CA1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7DD9B-1545-9047-9BCA-D5E43310B35D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681527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borut.brezar@socialna-druzba.si" TargetMode="External"/><Relationship Id="rId7" Type="http://schemas.openxmlformats.org/officeDocument/2006/relationships/image" Target="../media/image6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dasa.lozar@socialna-druzba.si" TargetMode="External"/><Relationship Id="rId5" Type="http://schemas.openxmlformats.org/officeDocument/2006/relationships/hyperlink" Target="https://www.facebook.com/socialna.druzba/" TargetMode="External"/><Relationship Id="rId4" Type="http://schemas.openxmlformats.org/officeDocument/2006/relationships/hyperlink" Target="http://socialna-druzba.s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E596256-9014-934C-AE2A-9963112655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B2F700-B125-FC4A-B8FC-70C5C4D2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40512" y="1345009"/>
            <a:ext cx="9144000" cy="2387600"/>
          </a:xfrm>
        </p:spPr>
        <p:txBody>
          <a:bodyPr/>
          <a:lstStyle/>
          <a:p>
            <a:pPr algn="l"/>
            <a:r>
              <a:rPr lang="en-SI" dirty="0">
                <a:latin typeface="Minion Pro" panose="02040503050306020203" pitchFamily="18" charset="0"/>
              </a:rPr>
              <a:t>PREKARNO DELO IN PREKARIAT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BD4D21-FA79-484C-8B5C-B4C56F3DA0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29346" y="4097357"/>
            <a:ext cx="9144000" cy="1655762"/>
          </a:xfrm>
        </p:spPr>
        <p:txBody>
          <a:bodyPr/>
          <a:lstStyle/>
          <a:p>
            <a:pPr algn="l"/>
            <a:r>
              <a:rPr lang="sl-SI" dirty="0" smtClean="0">
                <a:latin typeface="Minion Pro" panose="02040503050306020203" pitchFamily="18" charset="0"/>
              </a:rPr>
              <a:t>	</a:t>
            </a:r>
            <a:r>
              <a:rPr lang="en-SI" dirty="0" smtClean="0">
                <a:latin typeface="Minion Pro" panose="02040503050306020203" pitchFamily="18" charset="0"/>
              </a:rPr>
              <a:t>P</a:t>
            </a:r>
            <a:r>
              <a:rPr lang="sl-SI" dirty="0" err="1" smtClean="0">
                <a:latin typeface="Minion Pro" panose="02040503050306020203" pitchFamily="18" charset="0"/>
              </a:rPr>
              <a:t>redstavitev</a:t>
            </a:r>
            <a:r>
              <a:rPr lang="sl-SI" dirty="0" smtClean="0">
                <a:latin typeface="Minion Pro" panose="02040503050306020203" pitchFamily="18" charset="0"/>
              </a:rPr>
              <a:t> področja raziskovanja</a:t>
            </a:r>
            <a:r>
              <a:rPr lang="en-SI" dirty="0" smtClean="0">
                <a:latin typeface="Minion Pro" panose="02040503050306020203" pitchFamily="18" charset="0"/>
              </a:rPr>
              <a:t> </a:t>
            </a:r>
            <a:r>
              <a:rPr lang="sl-SI" dirty="0" smtClean="0">
                <a:latin typeface="Minion Pro" panose="02040503050306020203" pitchFamily="18" charset="0"/>
              </a:rPr>
              <a:t>ter</a:t>
            </a:r>
            <a:endParaRPr lang="sl-SI" dirty="0">
              <a:latin typeface="Minion Pro" panose="02040503050306020203" pitchFamily="18" charset="0"/>
            </a:endParaRPr>
          </a:p>
          <a:p>
            <a:pPr algn="l"/>
            <a:r>
              <a:rPr lang="sl-SI" dirty="0" smtClean="0">
                <a:latin typeface="Minion Pro" panose="02040503050306020203" pitchFamily="18" charset="0"/>
              </a:rPr>
              <a:t>	poročila s smernicami</a:t>
            </a:r>
            <a:r>
              <a:rPr lang="en-SI" dirty="0" smtClean="0">
                <a:latin typeface="Minion Pro" panose="02040503050306020203" pitchFamily="18" charset="0"/>
              </a:rPr>
              <a:t> </a:t>
            </a:r>
            <a:r>
              <a:rPr lang="en-SI" dirty="0">
                <a:latin typeface="Minion Pro" panose="02040503050306020203" pitchFamily="18" charset="0"/>
              </a:rPr>
              <a:t>za </a:t>
            </a:r>
            <a:r>
              <a:rPr lang="en-SI" dirty="0" smtClean="0">
                <a:latin typeface="Minion Pro" panose="02040503050306020203" pitchFamily="18" charset="0"/>
              </a:rPr>
              <a:t>razvoj</a:t>
            </a:r>
            <a:endParaRPr lang="en-SI" dirty="0">
              <a:latin typeface="Minion Pro" panose="020405030503060202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E60474-24DB-7546-A266-0C3B9A2B09E4}"/>
              </a:ext>
            </a:extLst>
          </p:cNvPr>
          <p:cNvSpPr txBox="1"/>
          <p:nvPr/>
        </p:nvSpPr>
        <p:spPr>
          <a:xfrm>
            <a:off x="6276109" y="237887"/>
            <a:ext cx="5777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I" dirty="0">
                <a:latin typeface="Minion Pro" panose="02040503050306020203" pitchFamily="18" charset="0"/>
              </a:rPr>
              <a:t>Sodelovalne in participatorne družbeno-ekonomske prakse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FA9F6D-EACE-EF41-878F-2EABF45BBC98}"/>
              </a:ext>
            </a:extLst>
          </p:cNvPr>
          <p:cNvSpPr txBox="1"/>
          <p:nvPr/>
        </p:nvSpPr>
        <p:spPr>
          <a:xfrm>
            <a:off x="5985164" y="5973782"/>
            <a:ext cx="58881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SI" dirty="0">
                <a:latin typeface="Minion Pro" panose="02040503050306020203" pitchFamily="18" charset="0"/>
              </a:rPr>
              <a:t>Društvo G</a:t>
            </a:r>
            <a:r>
              <a:rPr lang="en-GB" dirty="0" err="1">
                <a:latin typeface="Minion Pro" panose="02040503050306020203" pitchFamily="18" charset="0"/>
              </a:rPr>
              <a:t>i</a:t>
            </a:r>
            <a:r>
              <a:rPr lang="en-SI" dirty="0">
                <a:latin typeface="Minion Pro" panose="02040503050306020203" pitchFamily="18" charset="0"/>
              </a:rPr>
              <a:t>banje za dostojno delo in socialno družbo,</a:t>
            </a:r>
          </a:p>
          <a:p>
            <a:pPr algn="r"/>
            <a:r>
              <a:rPr lang="en-SI" dirty="0">
                <a:latin typeface="Minion Pro" panose="02040503050306020203" pitchFamily="18" charset="0"/>
              </a:rPr>
              <a:t>Daša Ložar</a:t>
            </a:r>
          </a:p>
        </p:txBody>
      </p:sp>
    </p:spTree>
    <p:extLst>
      <p:ext uri="{BB962C8B-B14F-4D97-AF65-F5344CB8AC3E}">
        <p14:creationId xmlns:p14="http://schemas.microsoft.com/office/powerpoint/2010/main" val="108875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9C2A1F0-6BA7-8C47-A9A6-F58A032117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8E1D0805-09FF-AD4D-B0E7-605B9D7BD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Minion Pro" panose="02040503050306020203" pitchFamily="18" charset="0"/>
              </a:rPr>
              <a:t>PREKARNO DELO IN</a:t>
            </a:r>
            <a:br>
              <a:rPr lang="sl-SI" dirty="0" smtClean="0">
                <a:latin typeface="Minion Pro" panose="02040503050306020203" pitchFamily="18" charset="0"/>
              </a:rPr>
            </a:br>
            <a:r>
              <a:rPr lang="sl-SI" dirty="0" smtClean="0">
                <a:latin typeface="Minion Pro" panose="02040503050306020203" pitchFamily="18" charset="0"/>
              </a:rPr>
              <a:t>PREKARNOST</a:t>
            </a:r>
            <a:endParaRPr lang="en-SI" dirty="0">
              <a:latin typeface="Minion Pro" panose="02040503050306020203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8C570F-73AB-4C46-BF3A-AADF72F77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055813"/>
            <a:ext cx="10162592" cy="412115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l-SI" b="1" dirty="0" smtClean="0">
                <a:latin typeface="Minion Pro" panose="02040503050306020203" pitchFamily="18" charset="0"/>
              </a:rPr>
              <a:t>PREKAREN</a:t>
            </a:r>
            <a:r>
              <a:rPr lang="sl-SI" dirty="0" smtClean="0">
                <a:latin typeface="Minion Pro" panose="02040503050306020203" pitchFamily="18" charset="0"/>
              </a:rPr>
              <a:t> - označevalec </a:t>
            </a:r>
            <a:r>
              <a:rPr lang="sl-SI" dirty="0">
                <a:latin typeface="Minion Pro" panose="02040503050306020203" pitchFamily="18" charset="0"/>
              </a:rPr>
              <a:t>za »negotovo, navadno slabo plačano začasno zaposlitev</a:t>
            </a:r>
            <a:r>
              <a:rPr lang="sl-SI" dirty="0" smtClean="0">
                <a:latin typeface="Minion Pro" panose="02040503050306020203" pitchFamily="18" charset="0"/>
              </a:rPr>
              <a:t>«.</a:t>
            </a:r>
          </a:p>
          <a:p>
            <a:pPr marL="0" indent="0">
              <a:buNone/>
            </a:pPr>
            <a:r>
              <a:rPr lang="sl-SI" dirty="0" err="1" smtClean="0">
                <a:latin typeface="Minion Pro" panose="02040503050306020203" pitchFamily="18" charset="0"/>
              </a:rPr>
              <a:t>Prekarno</a:t>
            </a:r>
            <a:r>
              <a:rPr lang="sl-SI" dirty="0" smtClean="0">
                <a:latin typeface="Minion Pro" panose="02040503050306020203" pitchFamily="18" charset="0"/>
              </a:rPr>
              <a:t> delo:</a:t>
            </a:r>
          </a:p>
          <a:p>
            <a:r>
              <a:rPr lang="sl-SI" dirty="0" smtClean="0">
                <a:latin typeface="Minion Pro" panose="02040503050306020203" pitchFamily="18" charset="0"/>
              </a:rPr>
              <a:t>negotovo</a:t>
            </a:r>
            <a:r>
              <a:rPr lang="sl-SI" dirty="0">
                <a:latin typeface="Minion Pro" panose="02040503050306020203" pitchFamily="18" charset="0"/>
              </a:rPr>
              <a:t>, najpogosteje </a:t>
            </a:r>
            <a:r>
              <a:rPr lang="sl-SI" dirty="0" smtClean="0">
                <a:latin typeface="Minion Pro" panose="02040503050306020203" pitchFamily="18" charset="0"/>
              </a:rPr>
              <a:t>nestandardno delo</a:t>
            </a:r>
          </a:p>
          <a:p>
            <a:r>
              <a:rPr lang="sl-SI" dirty="0" smtClean="0">
                <a:latin typeface="Minion Pro" panose="02040503050306020203" pitchFamily="18" charset="0"/>
              </a:rPr>
              <a:t>nestabilna vrsta </a:t>
            </a:r>
            <a:r>
              <a:rPr lang="sl-SI" dirty="0">
                <a:latin typeface="Minion Pro" panose="02040503050306020203" pitchFamily="18" charset="0"/>
              </a:rPr>
              <a:t>zaposlitve </a:t>
            </a:r>
            <a:r>
              <a:rPr lang="sl-SI" dirty="0" smtClean="0">
                <a:latin typeface="Minion Pro" panose="02040503050306020203" pitchFamily="18" charset="0"/>
              </a:rPr>
              <a:t>posameznice, </a:t>
            </a:r>
            <a:r>
              <a:rPr lang="sl-SI" dirty="0">
                <a:latin typeface="Minion Pro" panose="02040503050306020203" pitchFamily="18" charset="0"/>
              </a:rPr>
              <a:t>ki se izraža </a:t>
            </a:r>
            <a:r>
              <a:rPr lang="sl-SI" dirty="0" smtClean="0">
                <a:latin typeface="Minion Pro" panose="02040503050306020203" pitchFamily="18" charset="0"/>
              </a:rPr>
              <a:t>v njeni </a:t>
            </a:r>
            <a:r>
              <a:rPr lang="sl-SI" dirty="0">
                <a:latin typeface="Minion Pro" panose="02040503050306020203" pitchFamily="18" charset="0"/>
              </a:rPr>
              <a:t>omejeni socialni, pravni in ekonomski </a:t>
            </a:r>
            <a:r>
              <a:rPr lang="sl-SI" dirty="0" smtClean="0">
                <a:latin typeface="Minion Pro" panose="02040503050306020203" pitchFamily="18" charset="0"/>
              </a:rPr>
              <a:t>varnosti</a:t>
            </a:r>
          </a:p>
          <a:p>
            <a:endParaRPr lang="sl-SI" dirty="0">
              <a:latin typeface="Minion Pro" panose="02040503050306020203" pitchFamily="18" charset="0"/>
            </a:endParaRPr>
          </a:p>
          <a:p>
            <a:pPr marL="0" indent="0">
              <a:buNone/>
            </a:pPr>
            <a:r>
              <a:rPr lang="sl-SI" b="1" dirty="0" smtClean="0">
                <a:latin typeface="Minion Pro" panose="02040503050306020203" pitchFamily="18" charset="0"/>
              </a:rPr>
              <a:t>PREKARNO DELO </a:t>
            </a:r>
            <a:r>
              <a:rPr lang="sl-SI" dirty="0" smtClean="0">
                <a:latin typeface="Minion Pro" panose="02040503050306020203" pitchFamily="18" charset="0"/>
              </a:rPr>
              <a:t>je vsakršno </a:t>
            </a:r>
            <a:r>
              <a:rPr lang="sl-SI" dirty="0">
                <a:latin typeface="Minion Pro" panose="02040503050306020203" pitchFamily="18" charset="0"/>
              </a:rPr>
              <a:t>delo, pri katerem obstajajo </a:t>
            </a:r>
            <a:r>
              <a:rPr lang="sl-SI" b="1" dirty="0">
                <a:latin typeface="Minion Pro" panose="02040503050306020203" pitchFamily="18" charset="0"/>
              </a:rPr>
              <a:t>negotovosti</a:t>
            </a:r>
            <a:r>
              <a:rPr lang="sl-SI" dirty="0">
                <a:latin typeface="Minion Pro" panose="02040503050306020203" pitchFamily="18" charset="0"/>
              </a:rPr>
              <a:t> </a:t>
            </a:r>
            <a:r>
              <a:rPr lang="sl-SI" dirty="0" smtClean="0">
                <a:latin typeface="Minion Pro" panose="02040503050306020203" pitchFamily="18" charset="0"/>
              </a:rPr>
              <a:t>– dohodkovna </a:t>
            </a:r>
            <a:r>
              <a:rPr lang="sl-SI" dirty="0">
                <a:latin typeface="Minion Pro" panose="02040503050306020203" pitchFamily="18" charset="0"/>
              </a:rPr>
              <a:t>in/ali zaposlitvena </a:t>
            </a:r>
            <a:r>
              <a:rPr lang="sl-SI" dirty="0" smtClean="0">
                <a:latin typeface="Minion Pro" panose="02040503050306020203" pitchFamily="18" charset="0"/>
              </a:rPr>
              <a:t>negotovost, v </a:t>
            </a:r>
            <a:r>
              <a:rPr lang="sl-SI" dirty="0">
                <a:latin typeface="Minion Pro" panose="02040503050306020203" pitchFamily="18" charset="0"/>
              </a:rPr>
              <a:t>kombinaciji z drugimi negotovostmi glede delovnega in/ali </a:t>
            </a:r>
            <a:r>
              <a:rPr lang="sl-SI" dirty="0" err="1">
                <a:latin typeface="Minion Pro" panose="02040503050306020203" pitchFamily="18" charset="0"/>
              </a:rPr>
              <a:t>socialnopravnega</a:t>
            </a:r>
            <a:r>
              <a:rPr lang="sl-SI" dirty="0">
                <a:latin typeface="Minion Pro" panose="02040503050306020203" pitchFamily="18" charset="0"/>
              </a:rPr>
              <a:t> položaja </a:t>
            </a:r>
            <a:r>
              <a:rPr lang="sl-SI" dirty="0" smtClean="0">
                <a:latin typeface="Minion Pro" panose="02040503050306020203" pitchFamily="18" charset="0"/>
              </a:rPr>
              <a:t>delavke.</a:t>
            </a:r>
          </a:p>
          <a:p>
            <a:pPr marL="0" indent="0">
              <a:buNone/>
            </a:pPr>
            <a:r>
              <a:rPr lang="sl-SI" dirty="0" smtClean="0">
                <a:latin typeface="Minion Pro" panose="02040503050306020203" pitchFamily="18" charset="0"/>
              </a:rPr>
              <a:t>NEGOTOVOST ni </a:t>
            </a:r>
            <a:r>
              <a:rPr lang="sl-SI" dirty="0">
                <a:latin typeface="Minion Pro" panose="02040503050306020203" pitchFamily="18" charset="0"/>
              </a:rPr>
              <a:t>rezultat </a:t>
            </a:r>
            <a:r>
              <a:rPr lang="sl-SI" dirty="0" smtClean="0">
                <a:latin typeface="Minion Pro" panose="02040503050306020203" pitchFamily="18" charset="0"/>
              </a:rPr>
              <a:t>delavkine* </a:t>
            </a:r>
            <a:r>
              <a:rPr lang="sl-SI" dirty="0">
                <a:latin typeface="Minion Pro" panose="02040503050306020203" pitchFamily="18" charset="0"/>
              </a:rPr>
              <a:t>svobodne izbire (ni želena oziroma prostovoljna), hkrati pa je </a:t>
            </a:r>
            <a:r>
              <a:rPr lang="sl-SI" dirty="0" smtClean="0">
                <a:latin typeface="Minion Pro" panose="02040503050306020203" pitchFamily="18" charset="0"/>
              </a:rPr>
              <a:t>tako intenzivna</a:t>
            </a:r>
            <a:r>
              <a:rPr lang="sl-SI" dirty="0">
                <a:latin typeface="Minion Pro" panose="02040503050306020203" pitchFamily="18" charset="0"/>
              </a:rPr>
              <a:t>, da ogroža </a:t>
            </a:r>
            <a:r>
              <a:rPr lang="sl-SI" dirty="0" smtClean="0">
                <a:latin typeface="Minion Pro" panose="02040503050306020203" pitchFamily="18" charset="0"/>
              </a:rPr>
              <a:t>delavkin način (dostojnega) dela, (potencialno) njeno zdravje oz. v celem: njeno (Z)MOŽNOST ZA DOSTOJNO ŽIVLJENJE</a:t>
            </a:r>
            <a:r>
              <a:rPr lang="sl-SI" dirty="0" smtClean="0">
                <a:latin typeface="Minion Pro" panose="02040503050306020203" pitchFamily="18" charset="0"/>
              </a:rPr>
              <a:t>.</a:t>
            </a:r>
          </a:p>
          <a:p>
            <a:pPr marL="0" indent="0">
              <a:buNone/>
            </a:pPr>
            <a:r>
              <a:rPr lang="sl-SI" sz="1900" dirty="0" smtClean="0">
                <a:latin typeface="Minion Pro" panose="02040503050306020203" pitchFamily="18" charset="0"/>
              </a:rPr>
              <a:t>*</a:t>
            </a:r>
            <a:r>
              <a:rPr lang="sl-SI" sz="1900" dirty="0">
                <a:latin typeface="Minion Pro" panose="02040503050306020203" pitchFamily="18" charset="0"/>
              </a:rPr>
              <a:t>V raziskovalnem </a:t>
            </a:r>
            <a:r>
              <a:rPr lang="sl-SI" sz="1900" dirty="0" smtClean="0">
                <a:latin typeface="Minion Pro" panose="02040503050306020203" pitchFamily="18" charset="0"/>
              </a:rPr>
              <a:t>poročilu, analizi in smernicah ter pričujoči prezentaciji uporabljen </a:t>
            </a:r>
            <a:r>
              <a:rPr lang="sl-SI" sz="1900" dirty="0">
                <a:latin typeface="Minion Pro" panose="02040503050306020203" pitchFamily="18" charset="0"/>
              </a:rPr>
              <a:t>ženski slovnični spol se nanaša na kateri koli spol in opozarja na </a:t>
            </a:r>
            <a:r>
              <a:rPr lang="sl-SI" sz="1900" dirty="0" smtClean="0">
                <a:latin typeface="Minion Pro" panose="02040503050306020203" pitchFamily="18" charset="0"/>
              </a:rPr>
              <a:t>močno spolno </a:t>
            </a:r>
            <a:r>
              <a:rPr lang="sl-SI" sz="1900" dirty="0">
                <a:latin typeface="Minion Pro" panose="02040503050306020203" pitchFamily="18" charset="0"/>
              </a:rPr>
              <a:t>zaznamovanost slovenskega jezika, kjer je moški slovnični spol t</a:t>
            </a:r>
            <a:r>
              <a:rPr lang="sl-SI" sz="1900" dirty="0" smtClean="0">
                <a:latin typeface="Minion Pro" panose="02040503050306020203" pitchFamily="18" charset="0"/>
              </a:rPr>
              <a:t>. i</a:t>
            </a:r>
            <a:r>
              <a:rPr lang="sl-SI" sz="1900" dirty="0">
                <a:latin typeface="Minion Pro" panose="02040503050306020203" pitchFamily="18" charset="0"/>
              </a:rPr>
              <a:t>. nevtralen, ne omogoča pa vidnosti </a:t>
            </a:r>
            <a:r>
              <a:rPr lang="sl-SI" sz="1900" dirty="0" err="1" smtClean="0">
                <a:latin typeface="Minion Pro" panose="02040503050306020203" pitchFamily="18" charset="0"/>
              </a:rPr>
              <a:t>transspolnih</a:t>
            </a:r>
            <a:r>
              <a:rPr lang="sl-SI" sz="1900" dirty="0" smtClean="0">
                <a:latin typeface="Minion Pro" panose="02040503050306020203" pitchFamily="18" charset="0"/>
              </a:rPr>
              <a:t> </a:t>
            </a:r>
            <a:r>
              <a:rPr lang="sl-SI" sz="1900" dirty="0">
                <a:latin typeface="Minion Pro" panose="02040503050306020203" pitchFamily="18" charset="0"/>
              </a:rPr>
              <a:t>oseb, </a:t>
            </a:r>
            <a:r>
              <a:rPr lang="sl-SI" sz="1900" dirty="0" smtClean="0">
                <a:latin typeface="Minion Pro" panose="02040503050306020203" pitchFamily="18" charset="0"/>
              </a:rPr>
              <a:t>katerih spol </a:t>
            </a:r>
            <a:r>
              <a:rPr lang="sl-SI" sz="1900" dirty="0">
                <a:latin typeface="Minion Pro" panose="02040503050306020203" pitchFamily="18" charset="0"/>
              </a:rPr>
              <a:t>se umešča onstran spolnega </a:t>
            </a:r>
            <a:r>
              <a:rPr lang="sl-SI" sz="1900" dirty="0" err="1">
                <a:latin typeface="Minion Pro" panose="02040503050306020203" pitchFamily="18" charset="0"/>
              </a:rPr>
              <a:t>binarizma</a:t>
            </a:r>
            <a:r>
              <a:rPr lang="sl-SI" sz="1900" dirty="0">
                <a:latin typeface="Minion Pro" panose="02040503050306020203" pitchFamily="18" charset="0"/>
              </a:rPr>
              <a:t> (ženska-moški).</a:t>
            </a:r>
            <a:endParaRPr lang="en-SI" sz="1900" dirty="0">
              <a:latin typeface="Minion Pro" panose="020405030503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03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3161D85-3CB2-8F4F-9FAC-02507DFD2B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0E1DBD9-8B52-484E-B520-641DA78C6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Minion Pro" panose="02040503050306020203" pitchFamily="18" charset="0"/>
              </a:rPr>
              <a:t>PREKARKE: Kdo so?</a:t>
            </a:r>
            <a:endParaRPr lang="en-SI" dirty="0">
              <a:latin typeface="Minion Pro" panose="02040503050306020203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93A03F-EC41-8541-B3CC-E8882F93E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88267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b="1" dirty="0" smtClean="0">
                <a:latin typeface="Minion Pro" panose="02040503050306020203" pitchFamily="18" charset="0"/>
              </a:rPr>
              <a:t>PREKARNOST</a:t>
            </a:r>
            <a:r>
              <a:rPr lang="sl-SI" dirty="0" smtClean="0">
                <a:latin typeface="Minion Pro" panose="02040503050306020203" pitchFamily="18" charset="0"/>
              </a:rPr>
              <a:t> </a:t>
            </a:r>
            <a:r>
              <a:rPr lang="sl-SI" dirty="0">
                <a:latin typeface="Minion Pro" panose="02040503050306020203" pitchFamily="18" charset="0"/>
              </a:rPr>
              <a:t>ni odvisna (samo) od oblike </a:t>
            </a:r>
            <a:r>
              <a:rPr lang="sl-SI" dirty="0" smtClean="0">
                <a:latin typeface="Minion Pro" panose="02040503050306020203" pitchFamily="18" charset="0"/>
              </a:rPr>
              <a:t>dela.</a:t>
            </a:r>
          </a:p>
          <a:p>
            <a:pPr marL="0" indent="0">
              <a:buNone/>
            </a:pPr>
            <a:r>
              <a:rPr lang="sl-SI" dirty="0">
                <a:latin typeface="Minion Pro" panose="02040503050306020203" pitchFamily="18" charset="0"/>
              </a:rPr>
              <a:t>P</a:t>
            </a:r>
            <a:r>
              <a:rPr lang="sl-SI" dirty="0" smtClean="0">
                <a:latin typeface="Minion Pro" panose="02040503050306020203" pitchFamily="18" charset="0"/>
              </a:rPr>
              <a:t>oleg </a:t>
            </a:r>
            <a:r>
              <a:rPr lang="sl-SI" dirty="0">
                <a:latin typeface="Minion Pro" panose="02040503050306020203" pitchFamily="18" charset="0"/>
              </a:rPr>
              <a:t>časovne komponente delovne </a:t>
            </a:r>
            <a:r>
              <a:rPr lang="sl-SI" dirty="0" smtClean="0">
                <a:latin typeface="Minion Pro" panose="02040503050306020203" pitchFamily="18" charset="0"/>
              </a:rPr>
              <a:t>aktivnosti, je zanjo značilno </a:t>
            </a:r>
            <a:r>
              <a:rPr lang="sl-SI" dirty="0">
                <a:latin typeface="Minion Pro" panose="02040503050306020203" pitchFamily="18" charset="0"/>
              </a:rPr>
              <a:t>še nizko plačilo in </a:t>
            </a:r>
            <a:r>
              <a:rPr lang="sl-SI" dirty="0" smtClean="0">
                <a:latin typeface="Minion Pro" panose="02040503050306020203" pitchFamily="18" charset="0"/>
              </a:rPr>
              <a:t>prelaganje socialno-varstvenih </a:t>
            </a:r>
            <a:r>
              <a:rPr lang="sl-SI" dirty="0">
                <a:latin typeface="Minion Pro" panose="02040503050306020203" pitchFamily="18" charset="0"/>
              </a:rPr>
              <a:t>kategorij zaposlitve </a:t>
            </a:r>
            <a:r>
              <a:rPr lang="it-IT" dirty="0" err="1" smtClean="0">
                <a:latin typeface="Minion Pro" panose="02040503050306020203" pitchFamily="18" charset="0"/>
              </a:rPr>
              <a:t>na</a:t>
            </a:r>
            <a:r>
              <a:rPr lang="it-IT" dirty="0" smtClean="0">
                <a:latin typeface="Minion Pro" panose="02040503050306020203" pitchFamily="18" charset="0"/>
              </a:rPr>
              <a:t> </a:t>
            </a:r>
            <a:r>
              <a:rPr lang="it-IT" dirty="0" err="1">
                <a:latin typeface="Minion Pro" panose="02040503050306020203" pitchFamily="18" charset="0"/>
              </a:rPr>
              <a:t>posameznico</a:t>
            </a:r>
            <a:r>
              <a:rPr lang="it-IT" dirty="0">
                <a:latin typeface="Minion Pro" panose="02040503050306020203" pitchFamily="18" charset="0"/>
              </a:rPr>
              <a:t> – </a:t>
            </a:r>
            <a:r>
              <a:rPr lang="it-IT" dirty="0" err="1" smtClean="0">
                <a:latin typeface="Minion Pro" panose="02040503050306020203" pitchFamily="18" charset="0"/>
              </a:rPr>
              <a:t>delavko</a:t>
            </a:r>
            <a:r>
              <a:rPr lang="sl-SI" dirty="0">
                <a:latin typeface="Minion Pro" panose="02040503050306020203" pitchFamily="18" charset="0"/>
              </a:rPr>
              <a:t> </a:t>
            </a:r>
            <a:r>
              <a:rPr lang="sl-SI" dirty="0" smtClean="0">
                <a:latin typeface="Minion Pro" panose="02040503050306020203" pitchFamily="18" charset="0"/>
              </a:rPr>
              <a:t>(tj. </a:t>
            </a:r>
            <a:r>
              <a:rPr lang="sl-SI" dirty="0" err="1" smtClean="0">
                <a:latin typeface="Minion Pro" panose="02040503050306020203" pitchFamily="18" charset="0"/>
              </a:rPr>
              <a:t>prekarko</a:t>
            </a:r>
            <a:r>
              <a:rPr lang="sl-SI" dirty="0" smtClean="0">
                <a:latin typeface="Minion Pro" panose="02040503050306020203" pitchFamily="18" charset="0"/>
              </a:rPr>
              <a:t>).</a:t>
            </a:r>
          </a:p>
          <a:p>
            <a:pPr marL="0" indent="0">
              <a:buNone/>
            </a:pPr>
            <a:endParaRPr lang="sl-SI" dirty="0" smtClean="0">
              <a:latin typeface="Minion Pro" panose="02040503050306020203" pitchFamily="18" charset="0"/>
            </a:endParaRPr>
          </a:p>
          <a:p>
            <a:pPr marL="0" indent="0">
              <a:buNone/>
            </a:pPr>
            <a:r>
              <a:rPr lang="sl-SI" dirty="0" smtClean="0">
                <a:latin typeface="Minion Pro" panose="02040503050306020203" pitchFamily="18" charset="0"/>
              </a:rPr>
              <a:t>Dandanes </a:t>
            </a:r>
            <a:r>
              <a:rPr lang="sl-SI" dirty="0">
                <a:latin typeface="Minion Pro" panose="02040503050306020203" pitchFamily="18" charset="0"/>
              </a:rPr>
              <a:t>pred </a:t>
            </a:r>
            <a:r>
              <a:rPr lang="sl-SI" dirty="0" err="1" smtClean="0">
                <a:latin typeface="Minion Pro" panose="02040503050306020203" pitchFamily="18" charset="0"/>
              </a:rPr>
              <a:t>prekarnostjo</a:t>
            </a:r>
            <a:r>
              <a:rPr lang="sl-SI" dirty="0" smtClean="0">
                <a:latin typeface="Minion Pro" panose="02040503050306020203" pitchFamily="18" charset="0"/>
              </a:rPr>
              <a:t> </a:t>
            </a:r>
            <a:r>
              <a:rPr lang="sl-SI" dirty="0">
                <a:latin typeface="Minion Pro" panose="02040503050306020203" pitchFamily="18" charset="0"/>
              </a:rPr>
              <a:t>ni zares varen več </a:t>
            </a:r>
            <a:r>
              <a:rPr lang="sl-SI" dirty="0" smtClean="0">
                <a:latin typeface="Minion Pro" panose="02040503050306020203" pitchFamily="18" charset="0"/>
              </a:rPr>
              <a:t>nihče.</a:t>
            </a:r>
          </a:p>
          <a:p>
            <a:pPr marL="0" indent="0">
              <a:buNone/>
            </a:pPr>
            <a:r>
              <a:rPr lang="sl-SI" dirty="0" smtClean="0">
                <a:latin typeface="Minion Pro" panose="02040503050306020203" pitchFamily="18" charset="0"/>
              </a:rPr>
              <a:t>V </a:t>
            </a:r>
            <a:r>
              <a:rPr lang="sl-SI" dirty="0" err="1">
                <a:latin typeface="Minion Pro" panose="02040503050306020203" pitchFamily="18" charset="0"/>
              </a:rPr>
              <a:t>prekarnem</a:t>
            </a:r>
            <a:r>
              <a:rPr lang="sl-SI" dirty="0">
                <a:latin typeface="Minion Pro" panose="02040503050306020203" pitchFamily="18" charset="0"/>
              </a:rPr>
              <a:t> </a:t>
            </a:r>
            <a:r>
              <a:rPr lang="sl-SI" dirty="0" smtClean="0">
                <a:latin typeface="Minion Pro" panose="02040503050306020203" pitchFamily="18" charset="0"/>
              </a:rPr>
              <a:t>delovnem položaju </a:t>
            </a:r>
            <a:r>
              <a:rPr lang="sl-SI" dirty="0">
                <a:latin typeface="Minion Pro" panose="02040503050306020203" pitchFamily="18" charset="0"/>
              </a:rPr>
              <a:t>se pogosteje znajdejo ženske in </a:t>
            </a:r>
            <a:r>
              <a:rPr lang="sl-SI" dirty="0" smtClean="0">
                <a:latin typeface="Minion Pro" panose="02040503050306020203" pitchFamily="18" charset="0"/>
              </a:rPr>
              <a:t>mlajše </a:t>
            </a:r>
            <a:r>
              <a:rPr lang="sl-SI" dirty="0">
                <a:latin typeface="Minion Pro" panose="02040503050306020203" pitchFamily="18" charset="0"/>
              </a:rPr>
              <a:t>ter </a:t>
            </a:r>
            <a:r>
              <a:rPr lang="sl-SI" dirty="0" smtClean="0">
                <a:latin typeface="Minion Pro" panose="02040503050306020203" pitchFamily="18" charset="0"/>
              </a:rPr>
              <a:t>starejše delavke. </a:t>
            </a:r>
            <a:endParaRPr lang="en-SI" dirty="0">
              <a:latin typeface="Minion Pro" panose="020405030503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3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sl-SI" sz="2800" dirty="0">
              <a:latin typeface="+mn-lt"/>
              <a:ea typeface="+mn-ea"/>
              <a:cs typeface="+mn-cs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93161D85-3CB2-8F4F-9FAC-02507DFD2B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Pravokotnik 4"/>
          <p:cNvSpPr/>
          <p:nvPr/>
        </p:nvSpPr>
        <p:spPr>
          <a:xfrm>
            <a:off x="838199" y="612845"/>
            <a:ext cx="990133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000" b="1" dirty="0" smtClean="0">
                <a:latin typeface="Minion Pro" panose="02040503050306020203" pitchFamily="18" charset="0"/>
              </a:rPr>
              <a:t>DELOVNO RAZMERJE</a:t>
            </a:r>
            <a:r>
              <a:rPr lang="sl-SI" sz="2000" dirty="0">
                <a:latin typeface="Minion Pro" panose="02040503050306020203" pitchFamily="18" charset="0"/>
              </a:rPr>
              <a:t> </a:t>
            </a:r>
            <a:r>
              <a:rPr lang="sl-SI" sz="2000" dirty="0" smtClean="0">
                <a:latin typeface="Minion Pro" panose="02040503050306020203" pitchFamily="18" charset="0"/>
              </a:rPr>
              <a:t>kot dogovorjeni</a:t>
            </a:r>
            <a:r>
              <a:rPr lang="sl-SI" sz="2000" dirty="0">
                <a:latin typeface="Minion Pro" panose="02040503050306020203" pitchFamily="18" charset="0"/>
              </a:rPr>
              <a:t>, zakonsko podprti, pogodbeni </a:t>
            </a:r>
            <a:r>
              <a:rPr lang="sl-SI" sz="2000" dirty="0" smtClean="0">
                <a:latin typeface="Minion Pro" panose="02040503050306020203" pitchFamily="18" charset="0"/>
              </a:rPr>
              <a:t>odnos:</a:t>
            </a:r>
          </a:p>
          <a:p>
            <a:r>
              <a:rPr lang="sl-SI" sz="2000" dirty="0" smtClean="0">
                <a:latin typeface="Minion Pro" panose="02040503050306020203" pitchFamily="18" charset="0"/>
              </a:rPr>
              <a:t>delavka </a:t>
            </a:r>
            <a:r>
              <a:rPr lang="sl-SI" sz="2000" dirty="0">
                <a:latin typeface="Minion Pro" panose="02040503050306020203" pitchFamily="18" charset="0"/>
              </a:rPr>
              <a:t>= delojemalka </a:t>
            </a:r>
            <a:r>
              <a:rPr lang="sl-SI" sz="2000" dirty="0" smtClean="0">
                <a:latin typeface="Minion Pro" panose="02040503050306020203" pitchFamily="18" charset="0"/>
              </a:rPr>
              <a:t>– delodajalka</a:t>
            </a:r>
            <a:r>
              <a:rPr lang="sl-SI" sz="2000" dirty="0">
                <a:latin typeface="Minion Pro" panose="02040503050306020203" pitchFamily="18" charset="0"/>
              </a:rPr>
              <a:t>, je oblika dela, ki delavki zagotavlja najvišjo stopnjo varnosti in pravic, a so te ves čas </a:t>
            </a:r>
            <a:r>
              <a:rPr lang="sl-SI" sz="2000" dirty="0" smtClean="0">
                <a:latin typeface="Minion Pro" panose="02040503050306020203" pitchFamily="18" charset="0"/>
              </a:rPr>
              <a:t>pod pritiskom </a:t>
            </a:r>
            <a:r>
              <a:rPr lang="sl-SI" sz="2000" dirty="0">
                <a:latin typeface="Minion Pro" panose="02040503050306020203" pitchFamily="18" charset="0"/>
              </a:rPr>
              <a:t>sprememb, zlasti spričo </a:t>
            </a:r>
            <a:r>
              <a:rPr lang="sl-SI" sz="2000" dirty="0" err="1" smtClean="0">
                <a:latin typeface="Minion Pro" panose="02040503050306020203" pitchFamily="18" charset="0"/>
              </a:rPr>
              <a:t>fleksibilizacije</a:t>
            </a:r>
            <a:r>
              <a:rPr lang="sl-SI" sz="2000" dirty="0" smtClean="0">
                <a:latin typeface="Minion Pro" panose="02040503050306020203" pitchFamily="18" charset="0"/>
              </a:rPr>
              <a:t> </a:t>
            </a:r>
            <a:r>
              <a:rPr lang="sl-SI" sz="2000" dirty="0">
                <a:latin typeface="Minion Pro" panose="02040503050306020203" pitchFamily="18" charset="0"/>
              </a:rPr>
              <a:t>zaposlitve.</a:t>
            </a:r>
          </a:p>
          <a:p>
            <a:endParaRPr lang="sl-SI" sz="2000" dirty="0" smtClean="0">
              <a:latin typeface="Minion Pro" panose="02040503050306020203" pitchFamily="18" charset="0"/>
            </a:endParaRPr>
          </a:p>
          <a:p>
            <a:r>
              <a:rPr lang="sl-SI" sz="2000" b="1" dirty="0" smtClean="0">
                <a:latin typeface="Minion Pro" panose="02040503050306020203" pitchFamily="18" charset="0"/>
              </a:rPr>
              <a:t>FLEKSIBILIZACIJA</a:t>
            </a:r>
            <a:r>
              <a:rPr lang="sl-SI" sz="2000" dirty="0" smtClean="0">
                <a:latin typeface="Minion Pro" panose="02040503050306020203" pitchFamily="18" charset="0"/>
              </a:rPr>
              <a:t> </a:t>
            </a:r>
            <a:r>
              <a:rPr lang="sl-SI" sz="2000" dirty="0">
                <a:latin typeface="Minion Pro" panose="02040503050306020203" pitchFamily="18" charset="0"/>
              </a:rPr>
              <a:t>oz. </a:t>
            </a:r>
            <a:r>
              <a:rPr lang="sl-SI" sz="2000" b="1" dirty="0">
                <a:latin typeface="Minion Pro" panose="02040503050306020203" pitchFamily="18" charset="0"/>
              </a:rPr>
              <a:t>(ne)varna prožnost zaposlitev </a:t>
            </a:r>
            <a:r>
              <a:rPr lang="sl-SI" sz="2000" dirty="0">
                <a:latin typeface="Minion Pro" panose="02040503050306020203" pitchFamily="18" charset="0"/>
              </a:rPr>
              <a:t>vpliva na slabši socialno-ekonomski položaj </a:t>
            </a:r>
            <a:r>
              <a:rPr lang="sl-SI" sz="2000" dirty="0" smtClean="0">
                <a:latin typeface="Minion Pro" panose="02040503050306020203" pitchFamily="18" charset="0"/>
              </a:rPr>
              <a:t>zaposlenih, otežene </a:t>
            </a:r>
            <a:r>
              <a:rPr lang="sl-SI" sz="2000" dirty="0">
                <a:latin typeface="Minion Pro" panose="02040503050306020203" pitchFamily="18" charset="0"/>
              </a:rPr>
              <a:t>možnosti napredovanja in </a:t>
            </a:r>
            <a:r>
              <a:rPr lang="sl-SI" sz="2000" dirty="0" smtClean="0">
                <a:latin typeface="Minion Pro" panose="02040503050306020203" pitchFamily="18" charset="0"/>
              </a:rPr>
              <a:t>rezultira v </a:t>
            </a:r>
            <a:r>
              <a:rPr lang="sl-SI" sz="2000" dirty="0">
                <a:latin typeface="Minion Pro" panose="02040503050306020203" pitchFamily="18" charset="0"/>
              </a:rPr>
              <a:t>slabši varnostni mreži za </a:t>
            </a:r>
            <a:r>
              <a:rPr lang="sl-SI" sz="2000" dirty="0" smtClean="0">
                <a:latin typeface="Minion Pro" panose="02040503050306020203" pitchFamily="18" charset="0"/>
              </a:rPr>
              <a:t>posameznico. Največji vpliv </a:t>
            </a:r>
            <a:r>
              <a:rPr lang="sl-SI" sz="2000" dirty="0">
                <a:latin typeface="Minion Pro" panose="02040503050306020203" pitchFamily="18" charset="0"/>
              </a:rPr>
              <a:t>ima na </a:t>
            </a:r>
            <a:r>
              <a:rPr lang="sl-SI" sz="2000" b="1" dirty="0">
                <a:latin typeface="Minion Pro" panose="02040503050306020203" pitchFamily="18" charset="0"/>
              </a:rPr>
              <a:t>varnostni status </a:t>
            </a:r>
            <a:r>
              <a:rPr lang="sl-SI" sz="2000" dirty="0" smtClean="0">
                <a:latin typeface="Minion Pro" panose="02040503050306020203" pitchFamily="18" charset="0"/>
              </a:rPr>
              <a:t>zaposlitve.</a:t>
            </a:r>
          </a:p>
          <a:p>
            <a:endParaRPr lang="sl-SI" sz="2000" dirty="0">
              <a:latin typeface="Minion Pro" panose="02040503050306020203" pitchFamily="18" charset="0"/>
            </a:endParaRPr>
          </a:p>
          <a:p>
            <a:r>
              <a:rPr lang="sl-SI" sz="2000" dirty="0" smtClean="0">
                <a:latin typeface="Minion Pro" panose="02040503050306020203" pitchFamily="18" charset="0"/>
              </a:rPr>
              <a:t>V </a:t>
            </a:r>
            <a:r>
              <a:rPr lang="sl-SI" sz="2000" dirty="0">
                <a:latin typeface="Minion Pro" panose="02040503050306020203" pitchFamily="18" charset="0"/>
              </a:rPr>
              <a:t>obdobjih </a:t>
            </a:r>
            <a:r>
              <a:rPr lang="sl-SI" sz="2000" b="1" dirty="0">
                <a:latin typeface="Minion Pro" panose="02040503050306020203" pitchFamily="18" charset="0"/>
              </a:rPr>
              <a:t>kriz ali globljih padcev v </a:t>
            </a:r>
            <a:r>
              <a:rPr lang="sl-SI" sz="2000" b="1" dirty="0" smtClean="0">
                <a:latin typeface="Minion Pro" panose="02040503050306020203" pitchFamily="18" charset="0"/>
              </a:rPr>
              <a:t>gospodarsko recesijo </a:t>
            </a:r>
            <a:r>
              <a:rPr lang="sl-SI" sz="2000" dirty="0">
                <a:latin typeface="Minion Pro" panose="02040503050306020203" pitchFamily="18" charset="0"/>
              </a:rPr>
              <a:t>se trend prožnosti še zaostri in močneje </a:t>
            </a:r>
            <a:r>
              <a:rPr lang="sl-SI" sz="2000" dirty="0" smtClean="0">
                <a:latin typeface="Minion Pro" panose="02040503050306020203" pitchFamily="18" charset="0"/>
              </a:rPr>
              <a:t>prevzame vsa </a:t>
            </a:r>
            <a:r>
              <a:rPr lang="sl-SI" sz="2000" dirty="0">
                <a:latin typeface="Minion Pro" panose="02040503050306020203" pitchFamily="18" charset="0"/>
              </a:rPr>
              <a:t>področja socialne države blaginje</a:t>
            </a:r>
            <a:r>
              <a:rPr lang="sl-SI" sz="2000" dirty="0" smtClean="0">
                <a:latin typeface="Minion Pro" panose="02040503050306020203" pitchFamily="18" charset="0"/>
              </a:rPr>
              <a:t>.</a:t>
            </a:r>
          </a:p>
          <a:p>
            <a:endParaRPr lang="sl-SI" sz="2000" dirty="0">
              <a:latin typeface="Minion Pro" panose="02040503050306020203" pitchFamily="18" charset="0"/>
            </a:endParaRPr>
          </a:p>
          <a:p>
            <a:r>
              <a:rPr lang="sl-SI" sz="2000" dirty="0">
                <a:latin typeface="Minion Pro" panose="02040503050306020203" pitchFamily="18" charset="0"/>
              </a:rPr>
              <a:t>Gre za oblike podzaposlenosti kot </a:t>
            </a:r>
            <a:r>
              <a:rPr lang="sl-SI" sz="2000" dirty="0" smtClean="0">
                <a:latin typeface="Minion Pro" panose="02040503050306020203" pitchFamily="18" charset="0"/>
              </a:rPr>
              <a:t>so:</a:t>
            </a:r>
          </a:p>
          <a:p>
            <a:pPr marL="285750" indent="-285750">
              <a:buFontTx/>
              <a:buChar char="-"/>
            </a:pPr>
            <a:r>
              <a:rPr lang="sl-SI" sz="2000" dirty="0" smtClean="0">
                <a:latin typeface="Minion Pro" panose="02040503050306020203" pitchFamily="18" charset="0"/>
              </a:rPr>
              <a:t>zaposlitve </a:t>
            </a:r>
            <a:r>
              <a:rPr lang="sl-SI" sz="2000" dirty="0">
                <a:latin typeface="Minion Pro" panose="02040503050306020203" pitchFamily="18" charset="0"/>
              </a:rPr>
              <a:t>za krajši delovni </a:t>
            </a:r>
            <a:r>
              <a:rPr lang="sl-SI" sz="2000" dirty="0" smtClean="0">
                <a:latin typeface="Minion Pro" panose="02040503050306020203" pitchFamily="18" charset="0"/>
              </a:rPr>
              <a:t>čas</a:t>
            </a:r>
          </a:p>
          <a:p>
            <a:pPr marL="285750" indent="-285750">
              <a:buFontTx/>
              <a:buChar char="-"/>
            </a:pPr>
            <a:r>
              <a:rPr lang="sl-SI" sz="2000" dirty="0" smtClean="0">
                <a:latin typeface="Minion Pro" panose="02040503050306020203" pitchFamily="18" charset="0"/>
              </a:rPr>
              <a:t>priložnostno </a:t>
            </a:r>
            <a:r>
              <a:rPr lang="sl-SI" sz="2000" dirty="0">
                <a:latin typeface="Minion Pro" panose="02040503050306020203" pitchFamily="18" charset="0"/>
              </a:rPr>
              <a:t>in agencijsko </a:t>
            </a:r>
            <a:r>
              <a:rPr lang="sl-SI" sz="2000" dirty="0" smtClean="0">
                <a:latin typeface="Minion Pro" panose="02040503050306020203" pitchFamily="18" charset="0"/>
              </a:rPr>
              <a:t>delo</a:t>
            </a:r>
          </a:p>
          <a:p>
            <a:pPr marL="285750" indent="-285750">
              <a:buFontTx/>
              <a:buChar char="-"/>
            </a:pPr>
            <a:r>
              <a:rPr lang="sl-SI" sz="2000" dirty="0" smtClean="0">
                <a:latin typeface="Minion Pro" panose="02040503050306020203" pitchFamily="18" charset="0"/>
              </a:rPr>
              <a:t>študentsko delo </a:t>
            </a:r>
            <a:r>
              <a:rPr lang="sl-SI" sz="2000" dirty="0">
                <a:latin typeface="Minion Pro" panose="02040503050306020203" pitchFamily="18" charset="0"/>
              </a:rPr>
              <a:t>in </a:t>
            </a:r>
            <a:r>
              <a:rPr lang="sl-SI" sz="2000" dirty="0" smtClean="0">
                <a:latin typeface="Minion Pro" panose="02040503050306020203" pitchFamily="18" charset="0"/>
              </a:rPr>
              <a:t>delo </a:t>
            </a:r>
            <a:r>
              <a:rPr lang="sl-SI" sz="2000" dirty="0">
                <a:latin typeface="Minion Pro" panose="02040503050306020203" pitchFamily="18" charset="0"/>
              </a:rPr>
              <a:t>migrantk </a:t>
            </a:r>
            <a:r>
              <a:rPr lang="sl-SI" sz="2000" dirty="0" smtClean="0">
                <a:latin typeface="Minion Pro" panose="02040503050306020203" pitchFamily="18" charset="0"/>
              </a:rPr>
              <a:t>ter</a:t>
            </a:r>
          </a:p>
          <a:p>
            <a:pPr marL="285750" indent="-285750">
              <a:buFontTx/>
              <a:buChar char="-"/>
            </a:pPr>
            <a:r>
              <a:rPr lang="sl-SI" sz="2000" dirty="0" smtClean="0">
                <a:latin typeface="Minion Pro" panose="02040503050306020203" pitchFamily="18" charset="0"/>
              </a:rPr>
              <a:t>siva ekonomija </a:t>
            </a:r>
            <a:r>
              <a:rPr lang="sl-SI" sz="2000" dirty="0">
                <a:latin typeface="Minion Pro" panose="02040503050306020203" pitchFamily="18" charset="0"/>
              </a:rPr>
              <a:t>(delo na črno) zunaj </a:t>
            </a:r>
            <a:r>
              <a:rPr lang="sl-SI" sz="2000" dirty="0" smtClean="0">
                <a:latin typeface="Minion Pro" panose="02040503050306020203" pitchFamily="18" charset="0"/>
              </a:rPr>
              <a:t>nadzora.</a:t>
            </a:r>
            <a:endParaRPr lang="sl-SI" sz="2000" dirty="0">
              <a:latin typeface="Minion Pro" panose="020405030503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54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Pravokotnik 3"/>
          <p:cNvSpPr/>
          <p:nvPr/>
        </p:nvSpPr>
        <p:spPr>
          <a:xfrm>
            <a:off x="3048000" y="612845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l-SI" dirty="0">
                <a:latin typeface="MyriadPro-Semibold"/>
              </a:rPr>
              <a:t>Delovno razmerje</a:t>
            </a:r>
            <a:r>
              <a:rPr lang="sl-SI" dirty="0">
                <a:latin typeface="MyriadPro-Light"/>
              </a:rPr>
              <a:t>, ki je dogovorjeni, zakonsko podprti, pogodbeni odnos delavka = delojemalka –</a:t>
            </a:r>
          </a:p>
          <a:p>
            <a:r>
              <a:rPr lang="sl-SI" dirty="0">
                <a:latin typeface="MyriadPro-Light"/>
              </a:rPr>
              <a:t>delodajalka, je oblika dela, ki delavki zagotavlja najvišjo stopnjo varnosti in pravic, a so te ves čas pod</a:t>
            </a:r>
          </a:p>
          <a:p>
            <a:r>
              <a:rPr lang="sl-SI" dirty="0">
                <a:latin typeface="MyriadPro-Light"/>
              </a:rPr>
              <a:t>pritiskom sprememb, zlasti spričo </a:t>
            </a:r>
            <a:r>
              <a:rPr lang="sl-SI" dirty="0" err="1">
                <a:latin typeface="MyriadPro-Light"/>
              </a:rPr>
              <a:t>fleksibilizacijo</a:t>
            </a:r>
            <a:r>
              <a:rPr lang="sl-SI" dirty="0">
                <a:latin typeface="MyriadPro-Light"/>
              </a:rPr>
              <a:t> zaposlitve.</a:t>
            </a:r>
          </a:p>
          <a:p>
            <a:r>
              <a:rPr lang="sl-SI" dirty="0" err="1">
                <a:latin typeface="MyriadPro-Semibold"/>
              </a:rPr>
              <a:t>Fleksibilizacija</a:t>
            </a:r>
            <a:r>
              <a:rPr lang="sl-SI" dirty="0">
                <a:latin typeface="MyriadPro-Semibold"/>
              </a:rPr>
              <a:t> oz. (ne)varna prožnost zaposlitev </a:t>
            </a:r>
            <a:r>
              <a:rPr lang="sl-SI" dirty="0">
                <a:latin typeface="MyriadPro-Light"/>
              </a:rPr>
              <a:t>vpliva na slabši socialno-ekonomski položaj zaposlenih,</a:t>
            </a:r>
          </a:p>
          <a:p>
            <a:r>
              <a:rPr lang="sl-SI" dirty="0">
                <a:latin typeface="MyriadPro-Light"/>
              </a:rPr>
              <a:t>otežene možnosti napredovanja in posledično rezultira v slabši varnostni mreži za posameznico. Največji</a:t>
            </a:r>
          </a:p>
          <a:p>
            <a:r>
              <a:rPr lang="sl-SI" dirty="0">
                <a:latin typeface="MyriadPro-Light"/>
              </a:rPr>
              <a:t>učinek, vpliv pa ima na </a:t>
            </a:r>
            <a:r>
              <a:rPr lang="sl-SI" dirty="0">
                <a:latin typeface="MyriadPro-Semibold"/>
              </a:rPr>
              <a:t>varnostni status zaposlitve</a:t>
            </a:r>
            <a:r>
              <a:rPr lang="sl-SI" dirty="0">
                <a:latin typeface="MyriadPro-Light"/>
              </a:rPr>
              <a:t>. V obdobjih kriz ali globljih padcev v gospodarsko</a:t>
            </a:r>
          </a:p>
          <a:p>
            <a:r>
              <a:rPr lang="sl-SI" dirty="0">
                <a:latin typeface="MyriadPro-Light"/>
              </a:rPr>
              <a:t>recesijo se trend prožnosti še zaostri in močneje prežame vsa področja socialne države blaginje.</a:t>
            </a:r>
          </a:p>
          <a:p>
            <a:r>
              <a:rPr lang="sl-SI" dirty="0">
                <a:latin typeface="MyriadPro-Light"/>
              </a:rPr>
              <a:t>Gre za </a:t>
            </a:r>
            <a:r>
              <a:rPr lang="sl-SI" dirty="0">
                <a:latin typeface="MyriadPro-Semibold"/>
              </a:rPr>
              <a:t>oblike podzaposlenosti </a:t>
            </a:r>
            <a:r>
              <a:rPr lang="sl-SI" dirty="0">
                <a:latin typeface="MyriadPro-Light"/>
              </a:rPr>
              <a:t>kot so: zaposlitve za krajši delovni čas, priložnostno in agencijsko delo, porast</a:t>
            </a:r>
          </a:p>
          <a:p>
            <a:r>
              <a:rPr lang="sl-SI" dirty="0">
                <a:latin typeface="MyriadPro-Light"/>
              </a:rPr>
              <a:t>študentskega dela in dela migrantk ter sivo ekonomijo (delo na črno) zunaj nadzora.</a:t>
            </a:r>
          </a:p>
          <a:p>
            <a:r>
              <a:rPr lang="sl-SI" dirty="0">
                <a:latin typeface="MyriadPro-Light"/>
              </a:rPr>
              <a:t>Ključni pojmi: delovno razmerje, </a:t>
            </a:r>
            <a:r>
              <a:rPr lang="sl-SI" dirty="0" err="1">
                <a:latin typeface="MyriadPro-Light"/>
              </a:rPr>
              <a:t>fleksibilizacija</a:t>
            </a:r>
            <a:r>
              <a:rPr lang="sl-SI" dirty="0">
                <a:latin typeface="MyriadPro-Light"/>
              </a:rPr>
              <a:t>, varnostni status zaposlitve, oblika podzaposlenosti</a:t>
            </a:r>
            <a:endParaRPr lang="sl-SI" dirty="0"/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id="{93161D85-3CB2-8F4F-9FAC-02507DFD2B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Pravokotnik 5"/>
          <p:cNvSpPr/>
          <p:nvPr/>
        </p:nvSpPr>
        <p:spPr>
          <a:xfrm>
            <a:off x="933061" y="612846"/>
            <a:ext cx="974115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>
                <a:latin typeface="Minion Pro" panose="02040503050306020203" pitchFamily="18" charset="0"/>
              </a:rPr>
              <a:t>NESTANDARDNE </a:t>
            </a:r>
            <a:r>
              <a:rPr lang="it-IT" b="1" dirty="0" err="1" smtClean="0">
                <a:latin typeface="Minion Pro" panose="02040503050306020203" pitchFamily="18" charset="0"/>
              </a:rPr>
              <a:t>oz</a:t>
            </a:r>
            <a:r>
              <a:rPr lang="it-IT" b="1" dirty="0" smtClean="0">
                <a:latin typeface="Minion Pro" panose="02040503050306020203" pitchFamily="18" charset="0"/>
              </a:rPr>
              <a:t>. ATIPIČNE OBLIKE DELA </a:t>
            </a:r>
            <a:r>
              <a:rPr lang="it-IT" dirty="0" smtClean="0">
                <a:latin typeface="Minion Pro" panose="02040503050306020203" pitchFamily="18" charset="0"/>
              </a:rPr>
              <a:t>so </a:t>
            </a:r>
            <a:r>
              <a:rPr lang="it-IT" dirty="0" err="1">
                <a:latin typeface="Minion Pro" panose="02040503050306020203" pitchFamily="18" charset="0"/>
              </a:rPr>
              <a:t>veliko</a:t>
            </a:r>
            <a:r>
              <a:rPr lang="it-IT" dirty="0">
                <a:latin typeface="Minion Pro" panose="02040503050306020203" pitchFamily="18" charset="0"/>
              </a:rPr>
              <a:t> </a:t>
            </a:r>
            <a:r>
              <a:rPr lang="it-IT" dirty="0" err="1">
                <a:latin typeface="Minion Pro" panose="02040503050306020203" pitchFamily="18" charset="0"/>
              </a:rPr>
              <a:t>bolj</a:t>
            </a:r>
            <a:r>
              <a:rPr lang="it-IT" dirty="0">
                <a:latin typeface="Minion Pro" panose="02040503050306020203" pitchFamily="18" charset="0"/>
              </a:rPr>
              <a:t> </a:t>
            </a:r>
            <a:r>
              <a:rPr lang="it-IT" dirty="0" err="1">
                <a:latin typeface="Minion Pro" panose="02040503050306020203" pitchFamily="18" charset="0"/>
              </a:rPr>
              <a:t>izpostavljene</a:t>
            </a:r>
            <a:r>
              <a:rPr lang="it-IT" dirty="0">
                <a:latin typeface="Minion Pro" panose="02040503050306020203" pitchFamily="18" charset="0"/>
              </a:rPr>
              <a:t> </a:t>
            </a:r>
            <a:r>
              <a:rPr lang="it-IT" dirty="0" err="1">
                <a:latin typeface="Minion Pro" panose="02040503050306020203" pitchFamily="18" charset="0"/>
              </a:rPr>
              <a:t>prekarnosti</a:t>
            </a:r>
            <a:r>
              <a:rPr lang="it-IT" dirty="0">
                <a:latin typeface="Minion Pro" panose="02040503050306020203" pitchFamily="18" charset="0"/>
              </a:rPr>
              <a:t> in </a:t>
            </a:r>
            <a:r>
              <a:rPr lang="it-IT" dirty="0" err="1">
                <a:latin typeface="Minion Pro" panose="02040503050306020203" pitchFamily="18" charset="0"/>
              </a:rPr>
              <a:t>tako</a:t>
            </a:r>
            <a:r>
              <a:rPr lang="it-IT" dirty="0">
                <a:latin typeface="Minion Pro" panose="02040503050306020203" pitchFamily="18" charset="0"/>
              </a:rPr>
              <a:t> </a:t>
            </a:r>
            <a:r>
              <a:rPr lang="it-IT" dirty="0" err="1" smtClean="0">
                <a:latin typeface="Minion Pro" panose="02040503050306020203" pitchFamily="18" charset="0"/>
              </a:rPr>
              <a:t>nosijo</a:t>
            </a:r>
            <a:r>
              <a:rPr lang="sl-SI" dirty="0" smtClean="0">
                <a:latin typeface="Minion Pro" panose="02040503050306020203" pitchFamily="18" charset="0"/>
              </a:rPr>
              <a:t> večje </a:t>
            </a:r>
            <a:r>
              <a:rPr lang="sl-SI" dirty="0">
                <a:latin typeface="Minion Pro" panose="02040503050306020203" pitchFamily="18" charset="0"/>
              </a:rPr>
              <a:t>tveganje za njen nastanek in </a:t>
            </a:r>
            <a:r>
              <a:rPr lang="sl-SI" dirty="0" smtClean="0">
                <a:latin typeface="Minion Pro" panose="02040503050306020203" pitchFamily="18" charset="0"/>
              </a:rPr>
              <a:t>razvoj.</a:t>
            </a:r>
          </a:p>
          <a:p>
            <a:endParaRPr lang="sl-SI" dirty="0" smtClean="0">
              <a:latin typeface="Minion Pro" panose="02040503050306020203" pitchFamily="18" charset="0"/>
            </a:endParaRPr>
          </a:p>
          <a:p>
            <a:r>
              <a:rPr lang="sl-SI" dirty="0" smtClean="0">
                <a:latin typeface="Minion Pro" panose="02040503050306020203" pitchFamily="18" charset="0"/>
              </a:rPr>
              <a:t>Gre za zaposlitve</a:t>
            </a:r>
            <a:r>
              <a:rPr lang="sl-SI" dirty="0">
                <a:latin typeface="Minion Pro" panose="02040503050306020203" pitchFamily="18" charset="0"/>
              </a:rPr>
              <a:t>, ki v eni ali več značilnostih odstopajo </a:t>
            </a:r>
            <a:r>
              <a:rPr lang="sl-SI" dirty="0" smtClean="0">
                <a:latin typeface="Minion Pro" panose="02040503050306020203" pitchFamily="18" charset="0"/>
              </a:rPr>
              <a:t>od t</a:t>
            </a:r>
            <a:r>
              <a:rPr lang="sl-SI" dirty="0">
                <a:latin typeface="Minion Pro" panose="02040503050306020203" pitchFamily="18" charset="0"/>
              </a:rPr>
              <a:t>. i. standardnih </a:t>
            </a:r>
            <a:r>
              <a:rPr lang="sl-SI" dirty="0" smtClean="0">
                <a:latin typeface="Minion Pro" panose="02040503050306020203" pitchFamily="18" charset="0"/>
              </a:rPr>
              <a:t>zaposlitev = zaposlitve </a:t>
            </a:r>
            <a:r>
              <a:rPr lang="sl-SI" dirty="0">
                <a:latin typeface="Minion Pro" panose="02040503050306020203" pitchFamily="18" charset="0"/>
              </a:rPr>
              <a:t>za nedoločen s polnim delovnim časom na osnovi </a:t>
            </a:r>
            <a:r>
              <a:rPr lang="sl-SI" dirty="0" smtClean="0">
                <a:latin typeface="Minion Pro" panose="02040503050306020203" pitchFamily="18" charset="0"/>
              </a:rPr>
              <a:t>delovnega razmerja</a:t>
            </a:r>
            <a:r>
              <a:rPr lang="sl-SI" dirty="0">
                <a:latin typeface="Minion Pro" panose="02040503050306020203" pitchFamily="18" charset="0"/>
              </a:rPr>
              <a:t>, pogodbe med delodajalko in </a:t>
            </a:r>
            <a:r>
              <a:rPr lang="sl-SI" dirty="0" smtClean="0">
                <a:latin typeface="Minion Pro" panose="02040503050306020203" pitchFamily="18" charset="0"/>
              </a:rPr>
              <a:t>delavko/delojemalko.</a:t>
            </a:r>
          </a:p>
          <a:p>
            <a:endParaRPr lang="sl-SI" dirty="0" smtClean="0">
              <a:latin typeface="Minion Pro" panose="02040503050306020203" pitchFamily="18" charset="0"/>
            </a:endParaRPr>
          </a:p>
          <a:p>
            <a:r>
              <a:rPr lang="sl-SI" dirty="0">
                <a:latin typeface="Minion Pro" panose="02040503050306020203" pitchFamily="18" charset="0"/>
              </a:rPr>
              <a:t>V Sloveniji je </a:t>
            </a:r>
            <a:r>
              <a:rPr lang="sl-SI" dirty="0" smtClean="0">
                <a:latin typeface="Minion Pro" panose="02040503050306020203" pitchFamily="18" charset="0"/>
              </a:rPr>
              <a:t>po </a:t>
            </a:r>
            <a:r>
              <a:rPr lang="sl-SI" dirty="0">
                <a:latin typeface="Minion Pro" panose="02040503050306020203" pitchFamily="18" charset="0"/>
              </a:rPr>
              <a:t>podatkih SURS </a:t>
            </a:r>
            <a:r>
              <a:rPr lang="sl-SI" dirty="0" smtClean="0">
                <a:latin typeface="Minion Pro" panose="02040503050306020203" pitchFamily="18" charset="0"/>
              </a:rPr>
              <a:t>približno </a:t>
            </a:r>
            <a:r>
              <a:rPr lang="sl-SI" b="1" dirty="0">
                <a:latin typeface="Minion Pro" panose="02040503050306020203" pitchFamily="18" charset="0"/>
              </a:rPr>
              <a:t>895.400 delovno aktivnih </a:t>
            </a:r>
            <a:r>
              <a:rPr lang="sl-SI" b="1" dirty="0" smtClean="0">
                <a:latin typeface="Minion Pro" panose="02040503050306020203" pitchFamily="18" charset="0"/>
              </a:rPr>
              <a:t>oseb </a:t>
            </a:r>
            <a:r>
              <a:rPr lang="sl-SI" dirty="0">
                <a:latin typeface="Minion Pro" panose="02040503050306020203" pitchFamily="18" charset="0"/>
              </a:rPr>
              <a:t>(ali za 0,7 % manj kot konec decembra 2019)</a:t>
            </a:r>
            <a:r>
              <a:rPr lang="sl-SI" dirty="0" smtClean="0">
                <a:latin typeface="Minion Pro" panose="02040503050306020203" pitchFamily="18" charset="0"/>
              </a:rPr>
              <a:t>, </a:t>
            </a:r>
            <a:r>
              <a:rPr lang="sl-SI" dirty="0">
                <a:latin typeface="Minion Pro" panose="02040503050306020203" pitchFamily="18" charset="0"/>
              </a:rPr>
              <a:t>od tega je bilo samozaposlenih nekaj več kot </a:t>
            </a:r>
            <a:r>
              <a:rPr lang="sl-SI" b="1" dirty="0">
                <a:latin typeface="Minion Pro" panose="02040503050306020203" pitchFamily="18" charset="0"/>
              </a:rPr>
              <a:t>94.100</a:t>
            </a:r>
            <a:r>
              <a:rPr lang="sl-SI" dirty="0">
                <a:latin typeface="Minion Pro" panose="02040503050306020203" pitchFamily="18" charset="0"/>
              </a:rPr>
              <a:t> (ali 10,5 %) ali 1,4 </a:t>
            </a:r>
            <a:r>
              <a:rPr lang="sl-SI" dirty="0" smtClean="0">
                <a:latin typeface="Minion Pro" panose="02040503050306020203" pitchFamily="18" charset="0"/>
              </a:rPr>
              <a:t>% več </a:t>
            </a:r>
            <a:r>
              <a:rPr lang="sl-SI" dirty="0">
                <a:latin typeface="Minion Pro" panose="02040503050306020203" pitchFamily="18" charset="0"/>
              </a:rPr>
              <a:t>kot v decembru </a:t>
            </a:r>
            <a:r>
              <a:rPr lang="sl-SI" dirty="0" smtClean="0">
                <a:latin typeface="Minion Pro" panose="02040503050306020203" pitchFamily="18" charset="0"/>
              </a:rPr>
              <a:t>2019.</a:t>
            </a:r>
          </a:p>
          <a:p>
            <a:r>
              <a:rPr lang="sl-SI" dirty="0" smtClean="0">
                <a:latin typeface="Minion Pro" panose="02040503050306020203" pitchFamily="18" charset="0"/>
              </a:rPr>
              <a:t>Podatki iz januarja 2020.</a:t>
            </a:r>
          </a:p>
          <a:p>
            <a:endParaRPr lang="sl-SI" dirty="0" smtClean="0">
              <a:latin typeface="Minion Pro" panose="02040503050306020203" pitchFamily="18" charset="0"/>
            </a:endParaRPr>
          </a:p>
          <a:p>
            <a:r>
              <a:rPr lang="sl-SI" dirty="0" smtClean="0">
                <a:latin typeface="Minion Pro" panose="02040503050306020203" pitchFamily="18" charset="0"/>
              </a:rPr>
              <a:t>Leta </a:t>
            </a:r>
            <a:r>
              <a:rPr lang="nn-NO" dirty="0" smtClean="0">
                <a:latin typeface="Minion Pro" panose="02040503050306020203" pitchFamily="18" charset="0"/>
              </a:rPr>
              <a:t>2019 </a:t>
            </a:r>
            <a:r>
              <a:rPr lang="nn-NO" dirty="0">
                <a:latin typeface="Minion Pro" panose="02040503050306020203" pitchFamily="18" charset="0"/>
              </a:rPr>
              <a:t>je </a:t>
            </a:r>
            <a:r>
              <a:rPr lang="nn-NO" b="1" dirty="0">
                <a:latin typeface="Minion Pro" panose="02040503050306020203" pitchFamily="18" charset="0"/>
              </a:rPr>
              <a:t>prekarne oblike dela v Sloveniji </a:t>
            </a:r>
            <a:r>
              <a:rPr lang="nn-NO" dirty="0">
                <a:latin typeface="Minion Pro" panose="02040503050306020203" pitchFamily="18" charset="0"/>
              </a:rPr>
              <a:t>opravljalo </a:t>
            </a:r>
            <a:r>
              <a:rPr lang="nn-NO" b="1" dirty="0">
                <a:latin typeface="Minion Pro" panose="02040503050306020203" pitchFamily="18" charset="0"/>
              </a:rPr>
              <a:t>56.000 delovno aktivnih </a:t>
            </a:r>
            <a:r>
              <a:rPr lang="nn-NO" b="1" dirty="0" smtClean="0">
                <a:latin typeface="Minion Pro" panose="02040503050306020203" pitchFamily="18" charset="0"/>
              </a:rPr>
              <a:t>prebivalk</a:t>
            </a:r>
            <a:r>
              <a:rPr lang="nn-NO" dirty="0" smtClean="0">
                <a:latin typeface="Minion Pro" panose="02040503050306020203" pitchFamily="18" charset="0"/>
              </a:rPr>
              <a:t>:</a:t>
            </a:r>
            <a:endParaRPr lang="sl-SI" dirty="0" smtClean="0">
              <a:latin typeface="Minion Pro" panose="02040503050306020203" pitchFamily="18" charset="0"/>
            </a:endParaRPr>
          </a:p>
          <a:p>
            <a:endParaRPr lang="sl-SI" dirty="0" smtClean="0">
              <a:latin typeface="Minion Pro" panose="02040503050306020203" pitchFamily="18" charset="0"/>
            </a:endParaRPr>
          </a:p>
          <a:p>
            <a:r>
              <a:rPr lang="sl-SI" dirty="0" smtClean="0">
                <a:latin typeface="Minion Pro" panose="02040503050306020203" pitchFamily="18" charset="0"/>
              </a:rPr>
              <a:t>- </a:t>
            </a:r>
            <a:r>
              <a:rPr lang="sl-SI" b="1" dirty="0" smtClean="0">
                <a:latin typeface="Minion Pro" panose="02040503050306020203" pitchFamily="18" charset="0"/>
              </a:rPr>
              <a:t> </a:t>
            </a:r>
            <a:r>
              <a:rPr lang="nn-NO" b="1" dirty="0" smtClean="0">
                <a:latin typeface="Minion Pro" panose="02040503050306020203" pitchFamily="18" charset="0"/>
              </a:rPr>
              <a:t>48 </a:t>
            </a:r>
            <a:r>
              <a:rPr lang="nn-NO" b="1" dirty="0">
                <a:latin typeface="Minion Pro" panose="02040503050306020203" pitchFamily="18" charset="0"/>
              </a:rPr>
              <a:t>%</a:t>
            </a:r>
            <a:r>
              <a:rPr lang="nn-NO" dirty="0">
                <a:latin typeface="Minion Pro" panose="02040503050306020203" pitchFamily="18" charset="0"/>
              </a:rPr>
              <a:t> </a:t>
            </a:r>
            <a:r>
              <a:rPr lang="nn-NO" dirty="0" smtClean="0">
                <a:latin typeface="Minion Pro" panose="02040503050306020203" pitchFamily="18" charset="0"/>
              </a:rPr>
              <a:t>teh</a:t>
            </a:r>
            <a:r>
              <a:rPr lang="sl-SI" dirty="0" smtClean="0">
                <a:latin typeface="Minion Pro" panose="02040503050306020203" pitchFamily="18" charset="0"/>
              </a:rPr>
              <a:t> oseb </a:t>
            </a:r>
            <a:r>
              <a:rPr lang="sl-SI" dirty="0">
                <a:latin typeface="Minion Pro" panose="02040503050306020203" pitchFamily="18" charset="0"/>
              </a:rPr>
              <a:t>so bili študentke, ki so delale prek študentskega </a:t>
            </a:r>
            <a:r>
              <a:rPr lang="sl-SI" dirty="0" smtClean="0">
                <a:latin typeface="Minion Pro" panose="02040503050306020203" pitchFamily="18" charset="0"/>
              </a:rPr>
              <a:t>servisa</a:t>
            </a:r>
          </a:p>
          <a:p>
            <a:r>
              <a:rPr lang="sl-SI" dirty="0" smtClean="0">
                <a:latin typeface="Minion Pro" panose="02040503050306020203" pitchFamily="18" charset="0"/>
              </a:rPr>
              <a:t>- </a:t>
            </a:r>
            <a:r>
              <a:rPr lang="sl-SI" b="1" dirty="0" smtClean="0">
                <a:latin typeface="Minion Pro" panose="02040503050306020203" pitchFamily="18" charset="0"/>
              </a:rPr>
              <a:t> 23 </a:t>
            </a:r>
            <a:r>
              <a:rPr lang="sl-SI" b="1" dirty="0">
                <a:latin typeface="Minion Pro" panose="02040503050306020203" pitchFamily="18" charset="0"/>
              </a:rPr>
              <a:t>%</a:t>
            </a:r>
            <a:r>
              <a:rPr lang="sl-SI" dirty="0">
                <a:latin typeface="Minion Pro" panose="02040503050306020203" pitchFamily="18" charset="0"/>
              </a:rPr>
              <a:t> jih je opravljalo delo prek </a:t>
            </a:r>
            <a:r>
              <a:rPr lang="sl-SI" dirty="0" smtClean="0">
                <a:latin typeface="Minion Pro" panose="02040503050306020203" pitchFamily="18" charset="0"/>
              </a:rPr>
              <a:t>agencije</a:t>
            </a:r>
          </a:p>
          <a:p>
            <a:r>
              <a:rPr lang="sl-SI" dirty="0" smtClean="0">
                <a:latin typeface="Minion Pro" panose="02040503050306020203" pitchFamily="18" charset="0"/>
              </a:rPr>
              <a:t>- </a:t>
            </a:r>
            <a:r>
              <a:rPr lang="sl-SI" b="1" dirty="0" smtClean="0">
                <a:latin typeface="Minion Pro" panose="02040503050306020203" pitchFamily="18" charset="0"/>
              </a:rPr>
              <a:t> 22 </a:t>
            </a:r>
            <a:r>
              <a:rPr lang="sl-SI" b="1" dirty="0">
                <a:latin typeface="Minion Pro" panose="02040503050306020203" pitchFamily="18" charset="0"/>
              </a:rPr>
              <a:t>%</a:t>
            </a:r>
            <a:r>
              <a:rPr lang="sl-SI" dirty="0">
                <a:latin typeface="Minion Pro" panose="02040503050306020203" pitchFamily="18" charset="0"/>
              </a:rPr>
              <a:t> je bilo samozaposlenih, ki niso zaposlovale in so delale pretežno za eno </a:t>
            </a:r>
            <a:r>
              <a:rPr lang="sl-SI" dirty="0" smtClean="0">
                <a:latin typeface="Minion Pro" panose="02040503050306020203" pitchFamily="18" charset="0"/>
              </a:rPr>
              <a:t>stranko</a:t>
            </a:r>
          </a:p>
          <a:p>
            <a:r>
              <a:rPr lang="sl-SI" dirty="0" smtClean="0">
                <a:latin typeface="Minion Pro" panose="02040503050306020203" pitchFamily="18" charset="0"/>
              </a:rPr>
              <a:t>-</a:t>
            </a:r>
            <a:r>
              <a:rPr lang="sl-SI" b="1" dirty="0" smtClean="0">
                <a:latin typeface="Minion Pro" panose="02040503050306020203" pitchFamily="18" charset="0"/>
              </a:rPr>
              <a:t>  7 </a:t>
            </a:r>
            <a:r>
              <a:rPr lang="sl-SI" b="1" dirty="0">
                <a:latin typeface="Minion Pro" panose="02040503050306020203" pitchFamily="18" charset="0"/>
              </a:rPr>
              <a:t>%</a:t>
            </a:r>
            <a:r>
              <a:rPr lang="sl-SI" dirty="0">
                <a:latin typeface="Minion Pro" panose="02040503050306020203" pitchFamily="18" charset="0"/>
              </a:rPr>
              <a:t> pa jih </a:t>
            </a:r>
            <a:r>
              <a:rPr lang="sl-SI" dirty="0" smtClean="0">
                <a:latin typeface="Minion Pro" panose="02040503050306020203" pitchFamily="18" charset="0"/>
              </a:rPr>
              <a:t>je neprostovoljno </a:t>
            </a:r>
            <a:r>
              <a:rPr lang="sl-SI" dirty="0">
                <a:latin typeface="Minion Pro" panose="02040503050306020203" pitchFamily="18" charset="0"/>
              </a:rPr>
              <a:t>imelo zaposlitev z delovnim časom, krajšim od </a:t>
            </a:r>
            <a:r>
              <a:rPr lang="sl-SI" dirty="0" smtClean="0">
                <a:latin typeface="Minion Pro" panose="02040503050306020203" pitchFamily="18" charset="0"/>
              </a:rPr>
              <a:t>polnega.</a:t>
            </a:r>
          </a:p>
          <a:p>
            <a:endParaRPr lang="sl-SI" dirty="0" smtClean="0">
              <a:latin typeface="Minion Pro" panose="02040503050306020203" pitchFamily="18" charset="0"/>
            </a:endParaRPr>
          </a:p>
          <a:p>
            <a:r>
              <a:rPr lang="sl-SI" i="1" dirty="0" smtClean="0">
                <a:latin typeface="Minion Pro" panose="02040503050306020203" pitchFamily="18" charset="0"/>
              </a:rPr>
              <a:t>VIR: SURS</a:t>
            </a:r>
            <a:r>
              <a:rPr lang="sl-SI" i="1" dirty="0">
                <a:latin typeface="Minion Pro" panose="02040503050306020203" pitchFamily="18" charset="0"/>
              </a:rPr>
              <a:t>, </a:t>
            </a:r>
            <a:r>
              <a:rPr lang="sl-SI" i="1" dirty="0" smtClean="0">
                <a:latin typeface="Minion Pro" panose="02040503050306020203" pitchFamily="18" charset="0"/>
              </a:rPr>
              <a:t>januar in oktober 2020</a:t>
            </a:r>
            <a:endParaRPr lang="sl-SI" i="1" dirty="0">
              <a:latin typeface="Minion Pro" panose="020405030503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38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C97C4E6-13C4-CB43-9027-079578C20A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0E5A6D35-372A-FF44-A084-FA9B78580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Minion Pro" panose="02040503050306020203" pitchFamily="18" charset="0"/>
              </a:rPr>
              <a:t>PREKARIZACIJA ŽIVLJENJA</a:t>
            </a:r>
            <a:endParaRPr lang="en-SI" dirty="0">
              <a:latin typeface="Minion Pro" panose="02040503050306020203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FCDCBD-74DC-2246-BB66-17690A705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58212"/>
            <a:ext cx="10115939" cy="47212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1800" b="1" dirty="0" smtClean="0">
                <a:latin typeface="Minion Pro" panose="02040503050306020203" pitchFamily="18" charset="0"/>
              </a:rPr>
              <a:t>PREKARKE</a:t>
            </a:r>
            <a:r>
              <a:rPr lang="sl-SI" sz="1800" dirty="0" smtClean="0">
                <a:latin typeface="Minion Pro" panose="02040503050306020203" pitchFamily="18" charset="0"/>
              </a:rPr>
              <a:t> </a:t>
            </a:r>
            <a:r>
              <a:rPr lang="sl-SI" sz="1800" dirty="0">
                <a:latin typeface="Minion Pro" panose="02040503050306020203" pitchFamily="18" charset="0"/>
              </a:rPr>
              <a:t>določa nekakšna </a:t>
            </a:r>
            <a:r>
              <a:rPr lang="sl-SI" sz="1800" b="1" dirty="0">
                <a:latin typeface="Minion Pro" panose="02040503050306020203" pitchFamily="18" charset="0"/>
              </a:rPr>
              <a:t>brezkončna ujetost</a:t>
            </a:r>
            <a:r>
              <a:rPr lang="sl-SI" sz="1800" dirty="0">
                <a:latin typeface="Minion Pro" panose="02040503050306020203" pitchFamily="18" charset="0"/>
              </a:rPr>
              <a:t> v </a:t>
            </a:r>
            <a:r>
              <a:rPr lang="sl-SI" sz="1800" dirty="0" err="1">
                <a:latin typeface="Minion Pro" panose="02040503050306020203" pitchFamily="18" charset="0"/>
              </a:rPr>
              <a:t>t.i</a:t>
            </a:r>
            <a:r>
              <a:rPr lang="sl-SI" sz="1800" dirty="0">
                <a:latin typeface="Minion Pro" panose="02040503050306020203" pitchFamily="18" charset="0"/>
              </a:rPr>
              <a:t>. </a:t>
            </a:r>
            <a:r>
              <a:rPr lang="sl-SI" sz="1800" b="1" i="1" dirty="0">
                <a:latin typeface="Minion Pro" panose="02040503050306020203" pitchFamily="18" charset="0"/>
              </a:rPr>
              <a:t>večno </a:t>
            </a:r>
            <a:r>
              <a:rPr lang="sl-SI" sz="1800" b="1" i="1" dirty="0" smtClean="0">
                <a:latin typeface="Minion Pro" panose="02040503050306020203" pitchFamily="18" charset="0"/>
              </a:rPr>
              <a:t>sedanjost</a:t>
            </a:r>
            <a:r>
              <a:rPr lang="sl-SI" sz="1800" dirty="0" smtClean="0">
                <a:latin typeface="Minion Pro" panose="02040503050306020203" pitchFamily="18" charset="0"/>
              </a:rPr>
              <a:t>.</a:t>
            </a:r>
          </a:p>
          <a:p>
            <a:pPr marL="0" indent="0">
              <a:buNone/>
            </a:pPr>
            <a:r>
              <a:rPr lang="sl-SI" sz="1800" dirty="0" smtClean="0">
                <a:latin typeface="Minion Pro" panose="02040503050306020203" pitchFamily="18" charset="0"/>
              </a:rPr>
              <a:t>Negotove delovne okoliščine jih vodijo </a:t>
            </a:r>
            <a:r>
              <a:rPr lang="sl-SI" sz="1800" dirty="0">
                <a:latin typeface="Minion Pro" panose="02040503050306020203" pitchFamily="18" charset="0"/>
              </a:rPr>
              <a:t>v težko predstavljivo prihodnost, tako na osebni </a:t>
            </a:r>
            <a:r>
              <a:rPr lang="sl-SI" sz="1800" dirty="0" smtClean="0">
                <a:latin typeface="Minion Pro" panose="02040503050306020203" pitchFamily="18" charset="0"/>
              </a:rPr>
              <a:t>kot </a:t>
            </a:r>
            <a:r>
              <a:rPr lang="sl-SI" sz="1800" dirty="0">
                <a:latin typeface="Minion Pro" panose="02040503050306020203" pitchFamily="18" charset="0"/>
              </a:rPr>
              <a:t>poklicni </a:t>
            </a:r>
            <a:r>
              <a:rPr lang="sl-SI" sz="1800" dirty="0" smtClean="0">
                <a:latin typeface="Minion Pro" panose="02040503050306020203" pitchFamily="18" charset="0"/>
              </a:rPr>
              <a:t>ravni. </a:t>
            </a:r>
          </a:p>
          <a:p>
            <a:pPr marL="0" indent="0">
              <a:buNone/>
            </a:pPr>
            <a:r>
              <a:rPr lang="sl-SI" sz="1800" dirty="0" smtClean="0">
                <a:latin typeface="Minion Pro" panose="02040503050306020203" pitchFamily="18" charset="0"/>
              </a:rPr>
              <a:t>Definirata jih </a:t>
            </a:r>
            <a:r>
              <a:rPr lang="sl-SI" sz="1800" b="1" dirty="0" smtClean="0">
                <a:latin typeface="Minion Pro" panose="02040503050306020203" pitchFamily="18" charset="0"/>
              </a:rPr>
              <a:t>nizka</a:t>
            </a:r>
            <a:r>
              <a:rPr lang="sl-SI" sz="1800" b="1" dirty="0">
                <a:latin typeface="Minion Pro" panose="02040503050306020203" pitchFamily="18" charset="0"/>
              </a:rPr>
              <a:t> </a:t>
            </a:r>
            <a:r>
              <a:rPr lang="sl-SI" sz="1800" b="1" dirty="0" smtClean="0">
                <a:latin typeface="Minion Pro" panose="02040503050306020203" pitchFamily="18" charset="0"/>
              </a:rPr>
              <a:t>socialna </a:t>
            </a:r>
            <a:r>
              <a:rPr lang="sl-SI" sz="1800" b="1" dirty="0">
                <a:latin typeface="Minion Pro" panose="02040503050306020203" pitchFamily="18" charset="0"/>
              </a:rPr>
              <a:t>varnost </a:t>
            </a:r>
            <a:r>
              <a:rPr lang="sl-SI" sz="1800" dirty="0" smtClean="0">
                <a:latin typeface="Minion Pro" panose="02040503050306020203" pitchFamily="18" charset="0"/>
              </a:rPr>
              <a:t>in </a:t>
            </a:r>
            <a:r>
              <a:rPr lang="sl-SI" sz="1800" dirty="0">
                <a:latin typeface="Minion Pro" panose="02040503050306020203" pitchFamily="18" charset="0"/>
              </a:rPr>
              <a:t>življenje v konstantnem, neprekinjenem </a:t>
            </a:r>
            <a:r>
              <a:rPr lang="sl-SI" sz="1800" b="1" dirty="0">
                <a:latin typeface="Minion Pro" panose="02040503050306020203" pitchFamily="18" charset="0"/>
              </a:rPr>
              <a:t>stanju </a:t>
            </a:r>
            <a:r>
              <a:rPr lang="sl-SI" sz="1800" b="1" dirty="0" smtClean="0">
                <a:latin typeface="Minion Pro" panose="02040503050306020203" pitchFamily="18" charset="0"/>
              </a:rPr>
              <a:t>nedorečenosti</a:t>
            </a:r>
            <a:r>
              <a:rPr lang="sl-SI" sz="1800" dirty="0" smtClean="0">
                <a:latin typeface="Minion Pro" panose="02040503050306020203" pitchFamily="18" charset="0"/>
              </a:rPr>
              <a:t>. Živijo v </a:t>
            </a:r>
            <a:r>
              <a:rPr lang="sl-SI" sz="1800" b="1" dirty="0" smtClean="0">
                <a:latin typeface="Minion Pro" panose="02040503050306020203" pitchFamily="18" charset="0"/>
              </a:rPr>
              <a:t>neprekinjeni sedanjosti</a:t>
            </a:r>
            <a:r>
              <a:rPr lang="sl-SI" sz="1800" dirty="0" smtClean="0">
                <a:latin typeface="Minion Pro" panose="02040503050306020203" pitchFamily="18" charset="0"/>
              </a:rPr>
              <a:t>, </a:t>
            </a:r>
            <a:r>
              <a:rPr lang="sl-SI" sz="1800" dirty="0">
                <a:latin typeface="Minion Pro" panose="02040503050306020203" pitchFamily="18" charset="0"/>
              </a:rPr>
              <a:t>ves čas le </a:t>
            </a:r>
            <a:r>
              <a:rPr lang="sl-SI" sz="1800" b="1" i="1" dirty="0">
                <a:latin typeface="Minion Pro" panose="02040503050306020203" pitchFamily="18" charset="0"/>
              </a:rPr>
              <a:t>tukaj in </a:t>
            </a:r>
            <a:r>
              <a:rPr lang="sl-SI" sz="1800" b="1" i="1" dirty="0" smtClean="0">
                <a:latin typeface="Minion Pro" panose="02040503050306020203" pitchFamily="18" charset="0"/>
              </a:rPr>
              <a:t>zdaj</a:t>
            </a:r>
            <a:r>
              <a:rPr lang="sl-SI" sz="1800" dirty="0" smtClean="0">
                <a:latin typeface="Minion Pro" panose="02040503050306020203" pitchFamily="18" charset="0"/>
              </a:rPr>
              <a:t>. Nimajo </a:t>
            </a:r>
            <a:r>
              <a:rPr lang="sl-SI" sz="1800" dirty="0">
                <a:latin typeface="Minion Pro" panose="02040503050306020203" pitchFamily="18" charset="0"/>
              </a:rPr>
              <a:t>ne varne identitete ne občutka razvoja na osnovi </a:t>
            </a:r>
            <a:r>
              <a:rPr lang="sl-SI" sz="1800" dirty="0" smtClean="0">
                <a:latin typeface="Minion Pro" panose="02040503050306020203" pitchFamily="18" charset="0"/>
              </a:rPr>
              <a:t>dela in </a:t>
            </a:r>
            <a:r>
              <a:rPr lang="sl-SI" sz="1800" dirty="0">
                <a:latin typeface="Minion Pro" panose="02040503050306020203" pitchFamily="18" charset="0"/>
              </a:rPr>
              <a:t>življenjskega </a:t>
            </a:r>
            <a:r>
              <a:rPr lang="sl-SI" sz="1800" dirty="0" smtClean="0">
                <a:latin typeface="Minion Pro" panose="02040503050306020203" pitchFamily="18" charset="0"/>
              </a:rPr>
              <a:t>stila.</a:t>
            </a:r>
          </a:p>
          <a:p>
            <a:pPr marL="0" indent="0">
              <a:buNone/>
            </a:pPr>
            <a:r>
              <a:rPr lang="sl-SI" sz="1800" b="1" dirty="0">
                <a:latin typeface="Minion Pro" panose="02040503050306020203" pitchFamily="18" charset="0"/>
              </a:rPr>
              <a:t>Zaposlitvena tveganja se vse pogosteje prenašajo z delodajalk na delavke</a:t>
            </a:r>
            <a:r>
              <a:rPr lang="sl-SI" sz="1800" b="1" dirty="0" smtClean="0">
                <a:latin typeface="Minion Pro" panose="02040503050306020203" pitchFamily="18" charset="0"/>
              </a:rPr>
              <a:t>.</a:t>
            </a:r>
            <a:endParaRPr lang="sl-SI" sz="1800" dirty="0" smtClean="0">
              <a:latin typeface="Minion Pro" panose="02040503050306020203" pitchFamily="18" charset="0"/>
            </a:endParaRPr>
          </a:p>
          <a:p>
            <a:pPr marL="0" indent="0">
              <a:buNone/>
            </a:pPr>
            <a:r>
              <a:rPr lang="sl-SI" sz="1800" dirty="0" smtClean="0">
                <a:latin typeface="Minion Pro" panose="02040503050306020203" pitchFamily="18" charset="0"/>
              </a:rPr>
              <a:t>Delodajalke niso zainteresirane za </a:t>
            </a:r>
            <a:r>
              <a:rPr lang="sl-SI" sz="1800" dirty="0">
                <a:latin typeface="Minion Pro" panose="02040503050306020203" pitchFamily="18" charset="0"/>
              </a:rPr>
              <a:t>vlaganje </a:t>
            </a:r>
            <a:r>
              <a:rPr lang="sl-SI" sz="1800" dirty="0" smtClean="0">
                <a:latin typeface="Minion Pro" panose="02040503050306020203" pitchFamily="18" charset="0"/>
              </a:rPr>
              <a:t>v </a:t>
            </a:r>
            <a:r>
              <a:rPr lang="sl-SI" sz="1800" dirty="0" err="1" smtClean="0">
                <a:latin typeface="Minion Pro" panose="02040503050306020203" pitchFamily="18" charset="0"/>
              </a:rPr>
              <a:t>prekarke</a:t>
            </a:r>
            <a:r>
              <a:rPr lang="sl-SI" sz="1800" dirty="0" smtClean="0">
                <a:latin typeface="Minion Pro" panose="02040503050306020203" pitchFamily="18" charset="0"/>
              </a:rPr>
              <a:t> v smislu ohranjanja </a:t>
            </a:r>
            <a:r>
              <a:rPr lang="sl-SI" sz="1800" dirty="0">
                <a:latin typeface="Minion Pro" panose="02040503050306020203" pitchFamily="18" charset="0"/>
              </a:rPr>
              <a:t>in razvijanja njihove (dobre) stopnje </a:t>
            </a:r>
            <a:r>
              <a:rPr lang="sl-SI" sz="1800" dirty="0" smtClean="0">
                <a:latin typeface="Minion Pro" panose="02040503050306020203" pitchFamily="18" charset="0"/>
              </a:rPr>
              <a:t>zaposljivosti na eni in delovne storilnosti, zavzetosti ter zadovoljstva, izpolnitve z delom na drugi strani.</a:t>
            </a:r>
          </a:p>
          <a:p>
            <a:pPr marL="0" indent="0">
              <a:buNone/>
            </a:pPr>
            <a:r>
              <a:rPr lang="sl-SI" sz="1800" dirty="0" smtClean="0">
                <a:latin typeface="Minion Pro" panose="02040503050306020203" pitchFamily="18" charset="0"/>
              </a:rPr>
              <a:t>Zaradi svojega </a:t>
            </a:r>
            <a:r>
              <a:rPr lang="sl-SI" sz="1800" b="1" dirty="0" smtClean="0">
                <a:latin typeface="Minion Pro" panose="02040503050306020203" pitchFamily="18" charset="0"/>
              </a:rPr>
              <a:t>PREKARNEGA ZAPOSLITVENEGA STATUSA </a:t>
            </a:r>
            <a:r>
              <a:rPr lang="sl-SI" sz="1800" dirty="0" smtClean="0">
                <a:latin typeface="Minion Pro" panose="02040503050306020203" pitchFamily="18" charset="0"/>
              </a:rPr>
              <a:t>se </a:t>
            </a:r>
            <a:r>
              <a:rPr lang="sl-SI" sz="1800" dirty="0" err="1" smtClean="0">
                <a:latin typeface="Minion Pro" panose="02040503050306020203" pitchFamily="18" charset="0"/>
              </a:rPr>
              <a:t>prekarke</a:t>
            </a:r>
            <a:r>
              <a:rPr lang="sl-SI" sz="1800" dirty="0" smtClean="0">
                <a:latin typeface="Minion Pro" panose="02040503050306020203" pitchFamily="18" charset="0"/>
              </a:rPr>
              <a:t> težje </a:t>
            </a:r>
            <a:r>
              <a:rPr lang="sl-SI" sz="1800" dirty="0">
                <a:latin typeface="Minion Pro" panose="02040503050306020203" pitchFamily="18" charset="0"/>
              </a:rPr>
              <a:t>poistovetijo s podjetjem, za </a:t>
            </a:r>
            <a:r>
              <a:rPr lang="sl-SI" sz="1800" dirty="0" smtClean="0">
                <a:latin typeface="Minion Pro" panose="02040503050306020203" pitchFamily="18" charset="0"/>
              </a:rPr>
              <a:t>katerega delajo, težje pa do njega razvijejo tudi pripadnost </a:t>
            </a:r>
            <a:r>
              <a:rPr lang="sl-SI" sz="1800" dirty="0">
                <a:latin typeface="Minion Pro" panose="02040503050306020203" pitchFamily="18" charset="0"/>
              </a:rPr>
              <a:t>in </a:t>
            </a:r>
            <a:r>
              <a:rPr lang="sl-SI" sz="1800" dirty="0" smtClean="0">
                <a:latin typeface="Minion Pro" panose="02040503050306020203" pitchFamily="18" charset="0"/>
              </a:rPr>
              <a:t>zvestobo.</a:t>
            </a:r>
          </a:p>
          <a:p>
            <a:pPr marL="0" indent="0">
              <a:buNone/>
            </a:pPr>
            <a:r>
              <a:rPr lang="sl-SI" sz="1800" dirty="0" smtClean="0">
                <a:latin typeface="Minion Pro" panose="02040503050306020203" pitchFamily="18" charset="0"/>
              </a:rPr>
              <a:t>Ranljivejši </a:t>
            </a:r>
            <a:r>
              <a:rPr lang="sl-SI" sz="1800" dirty="0">
                <a:latin typeface="Minion Pro" panose="02040503050306020203" pitchFamily="18" charset="0"/>
              </a:rPr>
              <a:t>in negotovi zaposlitveni položaj </a:t>
            </a:r>
            <a:r>
              <a:rPr lang="sl-SI" sz="1800" dirty="0" smtClean="0">
                <a:latin typeface="Minion Pro" panose="02040503050306020203" pitchFamily="18" charset="0"/>
              </a:rPr>
              <a:t>pa jih zaznamuje tudi </a:t>
            </a:r>
            <a:r>
              <a:rPr lang="sl-SI" sz="1800" dirty="0">
                <a:latin typeface="Minion Pro" panose="02040503050306020203" pitchFamily="18" charset="0"/>
              </a:rPr>
              <a:t>tako, da se redkeje in težje odločajo za </a:t>
            </a:r>
            <a:r>
              <a:rPr lang="sl-SI" sz="1800" b="1" dirty="0">
                <a:latin typeface="Minion Pro" panose="02040503050306020203" pitchFamily="18" charset="0"/>
              </a:rPr>
              <a:t>delavsko (sindikalno) organiziranje </a:t>
            </a:r>
            <a:r>
              <a:rPr lang="sl-SI" sz="1800" dirty="0">
                <a:latin typeface="Minion Pro" panose="02040503050306020203" pitchFamily="18" charset="0"/>
              </a:rPr>
              <a:t>oz. zastopanje </a:t>
            </a:r>
            <a:r>
              <a:rPr lang="sl-SI" sz="1800" dirty="0" smtClean="0">
                <a:latin typeface="Minion Pro" panose="02040503050306020203" pitchFamily="18" charset="0"/>
              </a:rPr>
              <a:t>ter </a:t>
            </a:r>
            <a:r>
              <a:rPr lang="sl-SI" sz="1800" b="1" dirty="0" smtClean="0">
                <a:latin typeface="Minion Pro" panose="02040503050306020203" pitchFamily="18" charset="0"/>
              </a:rPr>
              <a:t>uveljavljanje </a:t>
            </a:r>
            <a:r>
              <a:rPr lang="sl-SI" sz="1800" b="1" dirty="0">
                <a:latin typeface="Minion Pro" panose="02040503050306020203" pitchFamily="18" charset="0"/>
              </a:rPr>
              <a:t>svojih delavskih </a:t>
            </a:r>
            <a:r>
              <a:rPr lang="sl-SI" sz="1800" b="1" dirty="0" smtClean="0">
                <a:latin typeface="Minion Pro" panose="02040503050306020203" pitchFamily="18" charset="0"/>
              </a:rPr>
              <a:t>pravic</a:t>
            </a:r>
            <a:r>
              <a:rPr lang="sl-SI" sz="1800" dirty="0" smtClean="0">
                <a:latin typeface="Minion Pro" panose="02040503050306020203" pitchFamily="18" charset="0"/>
              </a:rPr>
              <a:t>.</a:t>
            </a:r>
          </a:p>
          <a:p>
            <a:pPr marL="0" indent="0">
              <a:buNone/>
            </a:pPr>
            <a:r>
              <a:rPr lang="sl-SI" sz="1800" dirty="0" smtClean="0">
                <a:latin typeface="Minion Pro" panose="02040503050306020203" pitchFamily="18" charset="0"/>
              </a:rPr>
              <a:t>S tem pa so </a:t>
            </a:r>
            <a:r>
              <a:rPr lang="sl-SI" sz="1800" dirty="0">
                <a:latin typeface="Minion Pro" panose="02040503050306020203" pitchFamily="18" charset="0"/>
              </a:rPr>
              <a:t>le še bolj </a:t>
            </a:r>
            <a:r>
              <a:rPr lang="sl-SI" sz="1800" dirty="0" smtClean="0">
                <a:latin typeface="Minion Pro" panose="02040503050306020203" pitchFamily="18" charset="0"/>
              </a:rPr>
              <a:t>izpostavljene različnim kršitvam </a:t>
            </a:r>
            <a:r>
              <a:rPr lang="sl-SI" sz="1800" dirty="0">
                <a:latin typeface="Minion Pro" panose="02040503050306020203" pitchFamily="18" charset="0"/>
              </a:rPr>
              <a:t>in </a:t>
            </a:r>
            <a:r>
              <a:rPr lang="sl-SI" sz="1800" dirty="0" smtClean="0">
                <a:latin typeface="Minion Pro" panose="02040503050306020203" pitchFamily="18" charset="0"/>
              </a:rPr>
              <a:t>zlorabam delavskih pravic.</a:t>
            </a:r>
            <a:endParaRPr lang="en-SI" sz="1800" dirty="0">
              <a:latin typeface="Minion Pro" panose="020405030503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32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C36F24A-FBE6-3941-AF4A-784B20817E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F2A9DE4-903A-464A-8CA1-E2F8E0801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Minion Pro" panose="02040503050306020203" pitchFamily="18" charset="0"/>
              </a:rPr>
              <a:t>REŠEVANJE PROBLEMATIKE</a:t>
            </a:r>
            <a:br>
              <a:rPr lang="sl-SI" dirty="0" smtClean="0">
                <a:latin typeface="Minion Pro" panose="02040503050306020203" pitchFamily="18" charset="0"/>
              </a:rPr>
            </a:br>
            <a:endParaRPr lang="en-SI" dirty="0">
              <a:latin typeface="Minion Pro" panose="02040503050306020203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70E2B2-0205-C145-89A3-D028AA824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6914"/>
            <a:ext cx="10515600" cy="474004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b="1" dirty="0" smtClean="0">
                <a:latin typeface="Minion Pro" panose="02040503050306020203" pitchFamily="18" charset="0"/>
              </a:rPr>
              <a:t>OPOLNOMOČENJE, POVEZOVANJE IN SODELOVANJE ZA</a:t>
            </a:r>
            <a:r>
              <a:rPr lang="sl-SI" dirty="0" smtClean="0">
                <a:latin typeface="Minion Pro" panose="02040503050306020203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sl-SI" dirty="0" smtClean="0">
                <a:latin typeface="Minion Pro" panose="02040503050306020203" pitchFamily="18" charset="0"/>
              </a:rPr>
              <a:t>uveljavitev </a:t>
            </a:r>
            <a:r>
              <a:rPr lang="sl-SI" dirty="0">
                <a:latin typeface="Minion Pro" panose="02040503050306020203" pitchFamily="18" charset="0"/>
              </a:rPr>
              <a:t>praks </a:t>
            </a:r>
            <a:r>
              <a:rPr lang="sl-SI" dirty="0" err="1" smtClean="0">
                <a:latin typeface="Minion Pro" panose="02040503050306020203" pitchFamily="18" charset="0"/>
              </a:rPr>
              <a:t>participatorne</a:t>
            </a:r>
            <a:r>
              <a:rPr lang="sl-SI" dirty="0">
                <a:latin typeface="Minion Pro" panose="02040503050306020203" pitchFamily="18" charset="0"/>
              </a:rPr>
              <a:t> </a:t>
            </a:r>
            <a:r>
              <a:rPr lang="sl-SI" dirty="0" smtClean="0">
                <a:latin typeface="Minion Pro" panose="02040503050306020203" pitchFamily="18" charset="0"/>
              </a:rPr>
              <a:t>ekonomije,</a:t>
            </a:r>
          </a:p>
          <a:p>
            <a:pPr>
              <a:buFontTx/>
              <a:buChar char="-"/>
            </a:pPr>
            <a:r>
              <a:rPr lang="sl-SI" dirty="0" smtClean="0">
                <a:latin typeface="Minion Pro" panose="02040503050306020203" pitchFamily="18" charset="0"/>
              </a:rPr>
              <a:t>soupravljanje</a:t>
            </a:r>
            <a:r>
              <a:rPr lang="sl-SI" dirty="0">
                <a:latin typeface="Minion Pro" panose="02040503050306020203" pitchFamily="18" charset="0"/>
              </a:rPr>
              <a:t>, </a:t>
            </a:r>
            <a:r>
              <a:rPr lang="sl-SI" dirty="0" smtClean="0">
                <a:latin typeface="Minion Pro" panose="02040503050306020203" pitchFamily="18" charset="0"/>
              </a:rPr>
              <a:t>samoorganiziranje</a:t>
            </a:r>
            <a:r>
              <a:rPr lang="sl-SI" dirty="0">
                <a:latin typeface="Minion Pro" panose="02040503050306020203" pitchFamily="18" charset="0"/>
              </a:rPr>
              <a:t>, </a:t>
            </a:r>
            <a:r>
              <a:rPr lang="sl-SI" dirty="0" smtClean="0">
                <a:latin typeface="Minion Pro" panose="02040503050306020203" pitchFamily="18" charset="0"/>
              </a:rPr>
              <a:t>zavzemanje za dostojno </a:t>
            </a:r>
            <a:r>
              <a:rPr lang="sl-SI" dirty="0">
                <a:latin typeface="Minion Pro" panose="02040503050306020203" pitchFamily="18" charset="0"/>
              </a:rPr>
              <a:t>delo, kritično pismene </a:t>
            </a:r>
            <a:r>
              <a:rPr lang="sl-SI" dirty="0" smtClean="0">
                <a:latin typeface="Minion Pro" panose="02040503050306020203" pitchFamily="18" charset="0"/>
              </a:rPr>
              <a:t>posameznice, zadružništvo, </a:t>
            </a:r>
            <a:r>
              <a:rPr lang="it-IT" dirty="0" err="1" smtClean="0">
                <a:latin typeface="Minion Pro" panose="02040503050306020203" pitchFamily="18" charset="0"/>
              </a:rPr>
              <a:t>družbeno</a:t>
            </a:r>
            <a:r>
              <a:rPr lang="it-IT" dirty="0" smtClean="0">
                <a:latin typeface="Minion Pro" panose="02040503050306020203" pitchFamily="18" charset="0"/>
              </a:rPr>
              <a:t> </a:t>
            </a:r>
            <a:r>
              <a:rPr lang="it-IT" dirty="0">
                <a:latin typeface="Minion Pro" panose="02040503050306020203" pitchFamily="18" charset="0"/>
              </a:rPr>
              <a:t>in </a:t>
            </a:r>
            <a:r>
              <a:rPr lang="it-IT" dirty="0" err="1">
                <a:latin typeface="Minion Pro" panose="02040503050306020203" pitchFamily="18" charset="0"/>
              </a:rPr>
              <a:t>politično</a:t>
            </a:r>
            <a:r>
              <a:rPr lang="it-IT" dirty="0">
                <a:latin typeface="Minion Pro" panose="02040503050306020203" pitchFamily="18" charset="0"/>
              </a:rPr>
              <a:t> </a:t>
            </a:r>
            <a:r>
              <a:rPr lang="it-IT" dirty="0" err="1">
                <a:latin typeface="Minion Pro" panose="02040503050306020203" pitchFamily="18" charset="0"/>
              </a:rPr>
              <a:t>angažirane</a:t>
            </a:r>
            <a:r>
              <a:rPr lang="it-IT" dirty="0">
                <a:latin typeface="Minion Pro" panose="02040503050306020203" pitchFamily="18" charset="0"/>
              </a:rPr>
              <a:t> </a:t>
            </a:r>
            <a:r>
              <a:rPr lang="it-IT" dirty="0" err="1">
                <a:latin typeface="Minion Pro" panose="02040503050306020203" pitchFamily="18" charset="0"/>
              </a:rPr>
              <a:t>posameznice</a:t>
            </a:r>
            <a:r>
              <a:rPr lang="it-IT" dirty="0">
                <a:latin typeface="Minion Pro" panose="02040503050306020203" pitchFamily="18" charset="0"/>
              </a:rPr>
              <a:t>, </a:t>
            </a:r>
            <a:r>
              <a:rPr lang="sl-SI" dirty="0" smtClean="0">
                <a:latin typeface="Minion Pro" panose="02040503050306020203" pitchFamily="18" charset="0"/>
              </a:rPr>
              <a:t>z eno besedno zvezo - </a:t>
            </a:r>
            <a:r>
              <a:rPr lang="it-IT" dirty="0" smtClean="0">
                <a:latin typeface="Minion Pro" panose="02040503050306020203" pitchFamily="18" charset="0"/>
              </a:rPr>
              <a:t>SOLIDARN</a:t>
            </a:r>
            <a:r>
              <a:rPr lang="sl-SI" dirty="0" smtClean="0">
                <a:latin typeface="Minion Pro" panose="02040503050306020203" pitchFamily="18" charset="0"/>
              </a:rPr>
              <a:t>O</a:t>
            </a:r>
            <a:r>
              <a:rPr lang="it-IT" dirty="0" smtClean="0">
                <a:latin typeface="Minion Pro" panose="02040503050306020203" pitchFamily="18" charset="0"/>
              </a:rPr>
              <a:t> DRUŽB</a:t>
            </a:r>
            <a:r>
              <a:rPr lang="sl-SI" dirty="0" smtClean="0">
                <a:latin typeface="Minion Pro" panose="02040503050306020203" pitchFamily="18" charset="0"/>
              </a:rPr>
              <a:t>O</a:t>
            </a:r>
          </a:p>
          <a:p>
            <a:pPr marL="0" indent="0">
              <a:buNone/>
            </a:pPr>
            <a:endParaRPr lang="sl-SI" dirty="0" smtClean="0">
              <a:latin typeface="Minion Pro" panose="02040503050306020203" pitchFamily="18" charset="0"/>
            </a:endParaRPr>
          </a:p>
          <a:p>
            <a:pPr marL="0" indent="0">
              <a:buNone/>
            </a:pPr>
            <a:r>
              <a:rPr lang="sl-SI" b="1" dirty="0" smtClean="0">
                <a:latin typeface="Minion Pro" panose="02040503050306020203" pitchFamily="18" charset="0"/>
              </a:rPr>
              <a:t>KONKRETNO</a:t>
            </a:r>
            <a:r>
              <a:rPr lang="sl-SI" dirty="0" smtClean="0">
                <a:latin typeface="Minion Pro" panose="02040503050306020203" pitchFamily="18" charset="0"/>
              </a:rPr>
              <a:t> na področju preprečevanja PREKARNOSTI:</a:t>
            </a:r>
          </a:p>
          <a:p>
            <a:pPr>
              <a:buFontTx/>
              <a:buChar char="-"/>
            </a:pPr>
            <a:r>
              <a:rPr lang="sl-SI" dirty="0" smtClean="0">
                <a:latin typeface="Minion Pro" panose="02040503050306020203" pitchFamily="18" charset="0"/>
              </a:rPr>
              <a:t>zakonodajno področje &gt; zakonske spremembe</a:t>
            </a:r>
          </a:p>
          <a:p>
            <a:pPr>
              <a:buFontTx/>
              <a:buChar char="-"/>
            </a:pPr>
            <a:r>
              <a:rPr lang="sl-SI" dirty="0">
                <a:latin typeface="Minion Pro" panose="02040503050306020203" pitchFamily="18" charset="0"/>
              </a:rPr>
              <a:t>p</a:t>
            </a:r>
            <a:r>
              <a:rPr lang="sl-SI" dirty="0" smtClean="0">
                <a:latin typeface="Minion Pro" panose="02040503050306020203" pitchFamily="18" charset="0"/>
              </a:rPr>
              <a:t>redlogi za strateške in institucionalne rešitve</a:t>
            </a:r>
          </a:p>
          <a:p>
            <a:pPr>
              <a:buFontTx/>
              <a:buChar char="-"/>
            </a:pPr>
            <a:r>
              <a:rPr lang="sl-SI" dirty="0">
                <a:latin typeface="Minion Pro" panose="02040503050306020203" pitchFamily="18" charset="0"/>
              </a:rPr>
              <a:t>p</a:t>
            </a:r>
            <a:r>
              <a:rPr lang="sl-SI" dirty="0" smtClean="0">
                <a:latin typeface="Minion Pro" panose="02040503050306020203" pitchFamily="18" charset="0"/>
              </a:rPr>
              <a:t>redlogi za financiranje iz javnih virov</a:t>
            </a:r>
          </a:p>
          <a:p>
            <a:pPr>
              <a:buFontTx/>
              <a:buChar char="-"/>
            </a:pPr>
            <a:r>
              <a:rPr lang="sl-SI" dirty="0">
                <a:latin typeface="Minion Pro" panose="02040503050306020203" pitchFamily="18" charset="0"/>
              </a:rPr>
              <a:t>p</a:t>
            </a:r>
            <a:r>
              <a:rPr lang="sl-SI" dirty="0" smtClean="0">
                <a:latin typeface="Minion Pro" panose="02040503050306020203" pitchFamily="18" charset="0"/>
              </a:rPr>
              <a:t>redlogi za zagovorniške akcije &gt; komunikacijski cilji</a:t>
            </a:r>
          </a:p>
          <a:p>
            <a:pPr marL="0" indent="0">
              <a:buNone/>
            </a:pPr>
            <a:endParaRPr lang="en-SI" dirty="0">
              <a:latin typeface="Minion Pro" panose="020405030503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73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C36F24A-FBE6-3941-AF4A-784B20817E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804" y="0"/>
            <a:ext cx="12192000" cy="6858000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70E2B2-0205-C145-89A3-D028AA824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7159"/>
            <a:ext cx="10311882" cy="57289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b="1" dirty="0" smtClean="0">
                <a:latin typeface="Minion Pro" panose="02040503050306020203" pitchFamily="18" charset="0"/>
              </a:rPr>
              <a:t>PREKARNOST</a:t>
            </a:r>
            <a:r>
              <a:rPr lang="sl-SI" dirty="0" smtClean="0">
                <a:latin typeface="Minion Pro" panose="02040503050306020203" pitchFamily="18" charset="0"/>
              </a:rPr>
              <a:t> </a:t>
            </a:r>
            <a:r>
              <a:rPr lang="sl-SI" dirty="0">
                <a:latin typeface="Minion Pro" panose="02040503050306020203" pitchFamily="18" charset="0"/>
              </a:rPr>
              <a:t>je kompleksen </a:t>
            </a:r>
            <a:r>
              <a:rPr lang="sl-SI" dirty="0" smtClean="0">
                <a:latin typeface="Minion Pro" panose="02040503050306020203" pitchFamily="18" charset="0"/>
              </a:rPr>
              <a:t>problem s </a:t>
            </a:r>
            <a:r>
              <a:rPr lang="sl-SI" b="1" dirty="0" smtClean="0">
                <a:latin typeface="Minion Pro" panose="02040503050306020203" pitchFamily="18" charset="0"/>
              </a:rPr>
              <a:t>področja </a:t>
            </a:r>
            <a:r>
              <a:rPr lang="sl-SI" b="1" dirty="0">
                <a:latin typeface="Minion Pro" panose="02040503050306020203" pitchFamily="18" charset="0"/>
              </a:rPr>
              <a:t>dela in </a:t>
            </a:r>
            <a:r>
              <a:rPr lang="sl-SI" b="1" dirty="0" smtClean="0">
                <a:latin typeface="Minion Pro" panose="02040503050306020203" pitchFamily="18" charset="0"/>
              </a:rPr>
              <a:t>delovne aktivnosti </a:t>
            </a:r>
            <a:r>
              <a:rPr lang="sl-SI" b="1" dirty="0">
                <a:latin typeface="Minion Pro" panose="02040503050306020203" pitchFamily="18" charset="0"/>
              </a:rPr>
              <a:t>posameznice</a:t>
            </a:r>
            <a:r>
              <a:rPr lang="sl-SI" dirty="0">
                <a:latin typeface="Minion Pro" panose="02040503050306020203" pitchFamily="18" charset="0"/>
              </a:rPr>
              <a:t>, </a:t>
            </a:r>
            <a:r>
              <a:rPr lang="sl-SI" dirty="0" smtClean="0">
                <a:latin typeface="Minion Pro" panose="02040503050306020203" pitchFamily="18" charset="0"/>
              </a:rPr>
              <a:t>ki zaradi </a:t>
            </a:r>
            <a:r>
              <a:rPr lang="sl-SI" dirty="0">
                <a:latin typeface="Minion Pro" panose="02040503050306020203" pitchFamily="18" charset="0"/>
              </a:rPr>
              <a:t>svojih specifik vzročno </a:t>
            </a:r>
            <a:r>
              <a:rPr lang="sl-SI" dirty="0" smtClean="0">
                <a:latin typeface="Minion Pro" panose="02040503050306020203" pitchFamily="18" charset="0"/>
              </a:rPr>
              <a:t>posledično slej </a:t>
            </a:r>
            <a:r>
              <a:rPr lang="sl-SI" dirty="0">
                <a:latin typeface="Minion Pro" panose="02040503050306020203" pitchFamily="18" charset="0"/>
              </a:rPr>
              <a:t>ko prej vpliva na številne </a:t>
            </a:r>
            <a:r>
              <a:rPr lang="sl-SI" dirty="0" smtClean="0">
                <a:latin typeface="Minion Pro" panose="02040503050306020203" pitchFamily="18" charset="0"/>
              </a:rPr>
              <a:t>vidike njenega </a:t>
            </a:r>
            <a:r>
              <a:rPr lang="sl-SI" dirty="0">
                <a:latin typeface="Minion Pro" panose="02040503050306020203" pitchFamily="18" charset="0"/>
              </a:rPr>
              <a:t>življenja in </a:t>
            </a:r>
            <a:r>
              <a:rPr lang="sl-SI" dirty="0" smtClean="0">
                <a:latin typeface="Minion Pro" panose="02040503050306020203" pitchFamily="18" charset="0"/>
              </a:rPr>
              <a:t>vsakdana.</a:t>
            </a:r>
          </a:p>
          <a:p>
            <a:pPr marL="0" indent="0">
              <a:buNone/>
            </a:pPr>
            <a:r>
              <a:rPr lang="sl-SI" dirty="0" smtClean="0">
                <a:latin typeface="Minion Pro" panose="02040503050306020203" pitchFamily="18" charset="0"/>
              </a:rPr>
              <a:t>Povečini </a:t>
            </a:r>
            <a:r>
              <a:rPr lang="sl-SI" dirty="0">
                <a:latin typeface="Minion Pro" panose="02040503050306020203" pitchFamily="18" charset="0"/>
              </a:rPr>
              <a:t>negativno in škodljivo</a:t>
            </a:r>
            <a:r>
              <a:rPr lang="sl-SI" dirty="0" smtClean="0">
                <a:latin typeface="Minion Pro" panose="02040503050306020203" pitchFamily="18" charset="0"/>
              </a:rPr>
              <a:t>.</a:t>
            </a:r>
          </a:p>
          <a:p>
            <a:pPr marL="0" indent="0">
              <a:buNone/>
            </a:pPr>
            <a:endParaRPr lang="sl-SI" dirty="0">
              <a:latin typeface="Minion Pro" panose="02040503050306020203" pitchFamily="18" charset="0"/>
            </a:endParaRPr>
          </a:p>
          <a:p>
            <a:pPr marL="0" indent="0">
              <a:buNone/>
            </a:pPr>
            <a:r>
              <a:rPr lang="sl-SI" dirty="0">
                <a:latin typeface="Minion Pro" panose="02040503050306020203" pitchFamily="18" charset="0"/>
              </a:rPr>
              <a:t>Za </a:t>
            </a:r>
            <a:r>
              <a:rPr lang="sl-SI" b="1" dirty="0" smtClean="0">
                <a:latin typeface="Minion Pro" panose="02040503050306020203" pitchFamily="18" charset="0"/>
              </a:rPr>
              <a:t>PREPREČEVANJE oz. SISTEMSKO UREDITEV PODROČJA </a:t>
            </a:r>
            <a:r>
              <a:rPr lang="sl-SI" dirty="0" smtClean="0">
                <a:latin typeface="Minion Pro" panose="02040503050306020203" pitchFamily="18" charset="0"/>
              </a:rPr>
              <a:t>je </a:t>
            </a:r>
            <a:r>
              <a:rPr lang="sl-SI" dirty="0">
                <a:latin typeface="Minion Pro" panose="02040503050306020203" pitchFamily="18" charset="0"/>
              </a:rPr>
              <a:t>tako poleg </a:t>
            </a:r>
            <a:r>
              <a:rPr lang="sl-SI" dirty="0" smtClean="0">
                <a:latin typeface="Minion Pro" panose="02040503050306020203" pitchFamily="18" charset="0"/>
              </a:rPr>
              <a:t>volje, sodelovanja in energije posameznic, </a:t>
            </a:r>
            <a:r>
              <a:rPr lang="sl-SI" dirty="0" err="1" smtClean="0">
                <a:latin typeface="Minion Pro" panose="02040503050306020203" pitchFamily="18" charset="0"/>
              </a:rPr>
              <a:t>prekark</a:t>
            </a:r>
            <a:r>
              <a:rPr lang="sl-SI" dirty="0" smtClean="0">
                <a:latin typeface="Minion Pro" panose="02040503050306020203" pitchFamily="18" charset="0"/>
              </a:rPr>
              <a:t> in številnih ter raznolikih angažiranih stanovskih organizacij potrebna tudi </a:t>
            </a:r>
            <a:r>
              <a:rPr lang="sl-SI" b="1" dirty="0" smtClean="0">
                <a:latin typeface="Minion Pro" panose="02040503050306020203" pitchFamily="18" charset="0"/>
              </a:rPr>
              <a:t>politična </a:t>
            </a:r>
            <a:r>
              <a:rPr lang="sl-SI" b="1" dirty="0">
                <a:latin typeface="Minion Pro" panose="02040503050306020203" pitchFamily="18" charset="0"/>
              </a:rPr>
              <a:t>volja za strukturne spremembe na področju </a:t>
            </a:r>
            <a:r>
              <a:rPr lang="sl-SI" b="1" dirty="0" smtClean="0">
                <a:latin typeface="Minion Pro" panose="02040503050306020203" pitchFamily="18" charset="0"/>
              </a:rPr>
              <a:t>zaposlovanja</a:t>
            </a:r>
            <a:r>
              <a:rPr lang="sl-SI" dirty="0" smtClean="0">
                <a:latin typeface="Minion Pro" panose="02040503050306020203" pitchFamily="18" charset="0"/>
              </a:rPr>
              <a:t>.</a:t>
            </a:r>
          </a:p>
          <a:p>
            <a:pPr marL="0" indent="0">
              <a:buNone/>
            </a:pPr>
            <a:endParaRPr lang="sl-SI" dirty="0" smtClean="0">
              <a:latin typeface="Minion Pro" panose="02040503050306020203" pitchFamily="18" charset="0"/>
            </a:endParaRPr>
          </a:p>
          <a:p>
            <a:pPr marL="0" indent="0">
              <a:buNone/>
            </a:pPr>
            <a:r>
              <a:rPr lang="sl-SI" dirty="0" smtClean="0">
                <a:latin typeface="Minion Pro" panose="02040503050306020203" pitchFamily="18" charset="0"/>
              </a:rPr>
              <a:t>Namen, cilj? </a:t>
            </a:r>
          </a:p>
          <a:p>
            <a:pPr marL="0" indent="0">
              <a:buNone/>
            </a:pPr>
            <a:r>
              <a:rPr lang="sl-SI" b="1" dirty="0" smtClean="0">
                <a:latin typeface="Minion Pro" panose="02040503050306020203" pitchFamily="18" charset="0"/>
              </a:rPr>
              <a:t>OMEJEVANJE </a:t>
            </a:r>
            <a:r>
              <a:rPr lang="sl-SI" b="1" dirty="0">
                <a:latin typeface="Minion Pro" panose="02040503050306020203" pitchFamily="18" charset="0"/>
              </a:rPr>
              <a:t>oziroma </a:t>
            </a:r>
            <a:r>
              <a:rPr lang="sl-SI" b="1" dirty="0" smtClean="0">
                <a:latin typeface="Minion Pro" panose="02040503050306020203" pitchFamily="18" charset="0"/>
              </a:rPr>
              <a:t>POPOLNA ODPRAVA </a:t>
            </a:r>
            <a:r>
              <a:rPr lang="sl-SI" dirty="0" err="1" smtClean="0">
                <a:latin typeface="Minion Pro" panose="02040503050306020203" pitchFamily="18" charset="0"/>
              </a:rPr>
              <a:t>prekarnih</a:t>
            </a:r>
            <a:r>
              <a:rPr lang="sl-SI" dirty="0" smtClean="0">
                <a:latin typeface="Minion Pro" panose="02040503050306020203" pitchFamily="18" charset="0"/>
              </a:rPr>
              <a:t> </a:t>
            </a:r>
            <a:r>
              <a:rPr lang="sl-SI" dirty="0">
                <a:latin typeface="Minion Pro" panose="02040503050306020203" pitchFamily="18" charset="0"/>
              </a:rPr>
              <a:t>oblik dela in posledično </a:t>
            </a:r>
            <a:r>
              <a:rPr lang="sl-SI" dirty="0" err="1">
                <a:latin typeface="Minion Pro" panose="02040503050306020203" pitchFamily="18" charset="0"/>
              </a:rPr>
              <a:t>prekarnosti</a:t>
            </a:r>
            <a:r>
              <a:rPr lang="sl-SI" dirty="0">
                <a:latin typeface="Minion Pro" panose="02040503050306020203" pitchFamily="18" charset="0"/>
              </a:rPr>
              <a:t> v splošnem.</a:t>
            </a:r>
            <a:endParaRPr lang="en-SI" dirty="0">
              <a:latin typeface="Minion Pro" panose="020405030503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15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C97C4E6-13C4-CB43-9027-079578C20A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0E5A6D35-372A-FF44-A084-FA9B78580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Minion Pro" panose="02040503050306020203" pitchFamily="18" charset="0"/>
              </a:rPr>
              <a:t>Kontakt za več informacij:</a:t>
            </a:r>
            <a:endParaRPr lang="en-SI" dirty="0">
              <a:latin typeface="Minion Pro" panose="02040503050306020203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FCDCBD-74DC-2246-BB66-17690A705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069" y="1558212"/>
            <a:ext cx="10049069" cy="47212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1800" b="1" dirty="0" smtClean="0">
                <a:latin typeface="Minion Pro" panose="02040503050306020203" pitchFamily="18" charset="0"/>
              </a:rPr>
              <a:t>Društvo Gibanje za dostojno delo in socialno družbo</a:t>
            </a:r>
          </a:p>
          <a:p>
            <a:pPr marL="0" indent="0">
              <a:buNone/>
            </a:pPr>
            <a:r>
              <a:rPr lang="sl-SI" sz="1600" dirty="0">
                <a:latin typeface="Minion Pro" panose="02040503050306020203" pitchFamily="18" charset="0"/>
              </a:rPr>
              <a:t>zanj predsednik Borut Brezar, </a:t>
            </a:r>
            <a:r>
              <a:rPr lang="sl-SI" sz="1600" dirty="0">
                <a:latin typeface="Minion Pro" panose="02040503050306020203" pitchFamily="18" charset="0"/>
                <a:hlinkClick r:id="rId3"/>
              </a:rPr>
              <a:t>borut.brezar@socialna-druzba.si</a:t>
            </a:r>
            <a:r>
              <a:rPr lang="sl-SI" sz="1600" dirty="0">
                <a:latin typeface="Minion Pro" panose="02040503050306020203" pitchFamily="18" charset="0"/>
              </a:rPr>
              <a:t>, +386 40 562 </a:t>
            </a:r>
            <a:r>
              <a:rPr lang="sl-SI" sz="1600" dirty="0" smtClean="0">
                <a:latin typeface="Minion Pro" panose="02040503050306020203" pitchFamily="18" charset="0"/>
              </a:rPr>
              <a:t>998</a:t>
            </a:r>
            <a:endParaRPr lang="sl-SI" sz="1600" b="1" dirty="0" smtClean="0">
              <a:latin typeface="Minion Pro" panose="02040503050306020203" pitchFamily="18" charset="0"/>
            </a:endParaRPr>
          </a:p>
          <a:p>
            <a:pPr marL="0" indent="0">
              <a:buNone/>
            </a:pPr>
            <a:endParaRPr lang="sl-SI" sz="1800" dirty="0" smtClean="0">
              <a:latin typeface="Minion Pro" panose="02040503050306020203" pitchFamily="18" charset="0"/>
            </a:endParaRPr>
          </a:p>
          <a:p>
            <a:pPr marL="0" indent="0">
              <a:buNone/>
            </a:pPr>
            <a:r>
              <a:rPr lang="sl-SI" sz="1800" dirty="0" smtClean="0">
                <a:latin typeface="Minion Pro" panose="02040503050306020203" pitchFamily="18" charset="0"/>
              </a:rPr>
              <a:t>Dimičeva </a:t>
            </a:r>
            <a:r>
              <a:rPr lang="sl-SI" sz="1800" dirty="0">
                <a:latin typeface="Minion Pro" panose="02040503050306020203" pitchFamily="18" charset="0"/>
              </a:rPr>
              <a:t>14, </a:t>
            </a:r>
            <a:r>
              <a:rPr lang="sl-SI" sz="1800" dirty="0" smtClean="0">
                <a:latin typeface="Minion Pro" panose="02040503050306020203" pitchFamily="18" charset="0"/>
              </a:rPr>
              <a:t>1000 Ljubljana</a:t>
            </a:r>
          </a:p>
          <a:p>
            <a:pPr marL="0" indent="0">
              <a:buNone/>
            </a:pPr>
            <a:r>
              <a:rPr lang="sl-SI" sz="1800" dirty="0" smtClean="0">
                <a:latin typeface="Minion Pro" panose="02040503050306020203" pitchFamily="18" charset="0"/>
              </a:rPr>
              <a:t>E: info@socialna-druzba.si</a:t>
            </a:r>
          </a:p>
          <a:p>
            <a:pPr marL="0" indent="0">
              <a:buNone/>
            </a:pPr>
            <a:r>
              <a:rPr lang="sl-SI" sz="1800" dirty="0" smtClean="0">
                <a:latin typeface="Minion Pro" panose="02040503050306020203" pitchFamily="18" charset="0"/>
              </a:rPr>
              <a:t>W: </a:t>
            </a:r>
            <a:r>
              <a:rPr lang="sl-SI" sz="1800" dirty="0" smtClean="0">
                <a:latin typeface="Minion Pro" panose="02040503050306020203" pitchFamily="18" charset="0"/>
                <a:hlinkClick r:id="rId4"/>
              </a:rPr>
              <a:t>http://socialna-druzba.si</a:t>
            </a:r>
            <a:endParaRPr lang="sl-SI" sz="1800" dirty="0" smtClean="0">
              <a:latin typeface="Minion Pro" panose="02040503050306020203" pitchFamily="18" charset="0"/>
            </a:endParaRPr>
          </a:p>
          <a:p>
            <a:pPr marL="0" indent="0">
              <a:buNone/>
            </a:pPr>
            <a:r>
              <a:rPr lang="sl-SI" sz="1800" dirty="0" smtClean="0">
                <a:latin typeface="Minion Pro" panose="02040503050306020203" pitchFamily="18" charset="0"/>
              </a:rPr>
              <a:t>FB</a:t>
            </a:r>
            <a:r>
              <a:rPr lang="sl-SI" sz="1800" dirty="0">
                <a:latin typeface="Minion Pro" panose="02040503050306020203" pitchFamily="18" charset="0"/>
              </a:rPr>
              <a:t>: </a:t>
            </a:r>
            <a:r>
              <a:rPr lang="sl-SI" sz="1800" dirty="0">
                <a:latin typeface="Minion Pro" panose="02040503050306020203" pitchFamily="18" charset="0"/>
                <a:hlinkClick r:id="rId5"/>
              </a:rPr>
              <a:t>https://www.facebook.com/socialna.druzba</a:t>
            </a:r>
            <a:r>
              <a:rPr lang="sl-SI" sz="1800" dirty="0" smtClean="0">
                <a:latin typeface="Minion Pro" panose="02040503050306020203" pitchFamily="18" charset="0"/>
                <a:hlinkClick r:id="rId5"/>
              </a:rPr>
              <a:t>/</a:t>
            </a:r>
            <a:endParaRPr lang="sl-SI" sz="1800" dirty="0" smtClean="0">
              <a:latin typeface="Minion Pro" panose="02040503050306020203" pitchFamily="18" charset="0"/>
            </a:endParaRPr>
          </a:p>
          <a:p>
            <a:pPr marL="0" indent="0">
              <a:buNone/>
            </a:pPr>
            <a:endParaRPr lang="sl-SI" sz="1800" dirty="0" smtClean="0">
              <a:latin typeface="Minion Pro" panose="02040503050306020203" pitchFamily="18" charset="0"/>
            </a:endParaRPr>
          </a:p>
          <a:p>
            <a:pPr marL="0" indent="0">
              <a:buNone/>
            </a:pPr>
            <a:r>
              <a:rPr lang="sl-SI" sz="1800" b="1" dirty="0">
                <a:latin typeface="Minion Pro" panose="02040503050306020203" pitchFamily="18" charset="0"/>
              </a:rPr>
              <a:t>Projekt Delati skupaj - za solidarno družbo!</a:t>
            </a:r>
          </a:p>
          <a:p>
            <a:pPr marL="0" indent="0">
              <a:buNone/>
            </a:pPr>
            <a:r>
              <a:rPr lang="sl-SI" sz="1800" b="1" dirty="0" smtClean="0">
                <a:latin typeface="Minion Pro" panose="02040503050306020203" pitchFamily="18" charset="0"/>
              </a:rPr>
              <a:t>Daša </a:t>
            </a:r>
            <a:r>
              <a:rPr lang="sl-SI" sz="1800" b="1" dirty="0">
                <a:latin typeface="Minion Pro" panose="02040503050306020203" pitchFamily="18" charset="0"/>
              </a:rPr>
              <a:t>Ložar</a:t>
            </a:r>
            <a:r>
              <a:rPr lang="sl-SI" sz="1800" dirty="0">
                <a:latin typeface="Minion Pro" panose="02040503050306020203" pitchFamily="18" charset="0"/>
              </a:rPr>
              <a:t>, projektna sodelavka na Gibanju za dostojno delo</a:t>
            </a:r>
          </a:p>
          <a:p>
            <a:pPr marL="0" indent="0">
              <a:buNone/>
            </a:pPr>
            <a:r>
              <a:rPr lang="sl-SI" sz="1800" dirty="0" smtClean="0">
                <a:latin typeface="Minion Pro" panose="02040503050306020203" pitchFamily="18" charset="0"/>
                <a:hlinkClick r:id="rId6"/>
              </a:rPr>
              <a:t>dasa.lozar@socialna-druzba.si</a:t>
            </a:r>
            <a:endParaRPr lang="sl-SI" sz="1800" dirty="0" smtClean="0">
              <a:latin typeface="Minion Pro" panose="02040503050306020203" pitchFamily="18" charset="0"/>
            </a:endParaRPr>
          </a:p>
          <a:p>
            <a:pPr marL="0" indent="0">
              <a:buNone/>
            </a:pPr>
            <a:r>
              <a:rPr lang="sl-SI" sz="1800" dirty="0" smtClean="0">
                <a:latin typeface="Minion Pro" panose="02040503050306020203" pitchFamily="18" charset="0"/>
              </a:rPr>
              <a:t>+</a:t>
            </a:r>
            <a:r>
              <a:rPr lang="sl-SI" sz="1800" dirty="0">
                <a:latin typeface="Minion Pro" panose="02040503050306020203" pitchFamily="18" charset="0"/>
              </a:rPr>
              <a:t>386 31 327 544</a:t>
            </a:r>
          </a:p>
          <a:p>
            <a:pPr marL="0" indent="0">
              <a:buNone/>
            </a:pPr>
            <a:endParaRPr lang="sl-SI" sz="1800" b="1" dirty="0">
              <a:latin typeface="Minion Pro" panose="02040503050306020203" pitchFamily="18" charset="0"/>
            </a:endParaRPr>
          </a:p>
          <a:p>
            <a:pPr marL="0" indent="0">
              <a:buNone/>
            </a:pPr>
            <a:endParaRPr lang="sl-SI" sz="1800" dirty="0" smtClean="0">
              <a:latin typeface="Minion Pro" panose="02040503050306020203" pitchFamily="18" charset="0"/>
            </a:endParaRPr>
          </a:p>
          <a:p>
            <a:pPr marL="0" indent="0">
              <a:buNone/>
            </a:pPr>
            <a:endParaRPr lang="sl-SI" sz="1800" b="1" dirty="0">
              <a:latin typeface="Minion Pro" panose="02040503050306020203" pitchFamily="18" charset="0"/>
            </a:endParaRPr>
          </a:p>
          <a:p>
            <a:pPr marL="0" indent="0">
              <a:buNone/>
            </a:pPr>
            <a:endParaRPr lang="sl-SI" sz="1800" b="1" dirty="0" smtClean="0">
              <a:latin typeface="Minion Pro" panose="02040503050306020203" pitchFamily="18" charset="0"/>
            </a:endParaRPr>
          </a:p>
          <a:p>
            <a:pPr marL="0" indent="0">
              <a:buNone/>
            </a:pPr>
            <a:endParaRPr lang="sl-SI" sz="1800" b="1" dirty="0" smtClean="0">
              <a:latin typeface="Minion Pro" panose="02040503050306020203" pitchFamily="18" charset="0"/>
            </a:endParaRPr>
          </a:p>
          <a:p>
            <a:pPr marL="0" indent="0">
              <a:buNone/>
            </a:pPr>
            <a:endParaRPr lang="sl-SI" sz="1800" b="1" dirty="0">
              <a:latin typeface="Minion Pro" panose="02040503050306020203" pitchFamily="18" charset="0"/>
            </a:endParaRPr>
          </a:p>
          <a:p>
            <a:pPr marL="0" indent="0">
              <a:buNone/>
            </a:pPr>
            <a:endParaRPr lang="sl-SI" sz="1800" dirty="0" smtClean="0">
              <a:latin typeface="Minion Pro" panose="02040503050306020203" pitchFamily="18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38198" y="3972122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https://ci6.googleusercontent.com/proxy/iX9TgWC4RT-2DXck_u0_hZDJr23ATudK2v9qyC2-MPKNAuV5-BO88l7nmKVo2e77L3m4TCsO1cLzuQUz8OWxfJbuSL1iabBT0uzqxv1rNjB4WcqQHA=s0-d-e1-ft#http://socialna-druzba.si/sd_w1/wp-content/uploads/2017/11/gib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0217" y="4229486"/>
            <a:ext cx="1816875" cy="18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616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1154</Words>
  <Application>Microsoft Office PowerPoint</Application>
  <PresentationFormat>Širokozaslonsko</PresentationFormat>
  <Paragraphs>103</Paragraphs>
  <Slides>9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Minion Pro</vt:lpstr>
      <vt:lpstr>MyriadPro-Light</vt:lpstr>
      <vt:lpstr>MyriadPro-Semibold</vt:lpstr>
      <vt:lpstr>Office Theme</vt:lpstr>
      <vt:lpstr>PREKARNO DELO IN PREKARIAT</vt:lpstr>
      <vt:lpstr>PREKARNO DELO IN PREKARNOST</vt:lpstr>
      <vt:lpstr>PREKARKE: Kdo so?</vt:lpstr>
      <vt:lpstr>PowerPointova predstavitev</vt:lpstr>
      <vt:lpstr>PowerPointova predstavitev</vt:lpstr>
      <vt:lpstr>PREKARIZACIJA ŽIVLJENJA</vt:lpstr>
      <vt:lpstr>REŠEVANJE PROBLEMATIKE </vt:lpstr>
      <vt:lpstr>PowerPointova predstavitev</vt:lpstr>
      <vt:lpstr>Kontakt za več informacij: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ZADRUŽNIŠTVO</dc:title>
  <dc:creator>Microsoft Office User</dc:creator>
  <cp:lastModifiedBy>Daša Ložar</cp:lastModifiedBy>
  <cp:revision>32</cp:revision>
  <cp:lastPrinted>2020-12-15T09:08:34Z</cp:lastPrinted>
  <dcterms:created xsi:type="dcterms:W3CDTF">2020-12-09T12:29:39Z</dcterms:created>
  <dcterms:modified xsi:type="dcterms:W3CDTF">2021-02-02T10:46:36Z</dcterms:modified>
</cp:coreProperties>
</file>